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7" r:id="rId2"/>
    <p:sldId id="265" r:id="rId3"/>
    <p:sldId id="258" r:id="rId4"/>
    <p:sldId id="263" r:id="rId5"/>
    <p:sldId id="259" r:id="rId6"/>
    <p:sldId id="260" r:id="rId7"/>
    <p:sldId id="261" r:id="rId8"/>
    <p:sldId id="266" r:id="rId9"/>
    <p:sldId id="262" r:id="rId10"/>
    <p:sldId id="264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0" d="100"/>
          <a:sy n="120" d="100"/>
        </p:scale>
        <p:origin x="-796" y="1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91F3BA-1E4D-4CC5-B843-33CEEDD15005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2F08F2-A490-4CBC-9FCC-E97411013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04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F08F2-A490-4CBC-9FCC-E9741101389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60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EBDB-B31E-4A0F-A6D7-B7BEA969EDE7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E813D-87AE-4FE7-8959-1B11A425F8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475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EBDB-B31E-4A0F-A6D7-B7BEA969EDE7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E813D-87AE-4FE7-8959-1B11A425F8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748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EBDB-B31E-4A0F-A6D7-B7BEA969EDE7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E813D-87AE-4FE7-8959-1B11A425F8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737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EBDB-B31E-4A0F-A6D7-B7BEA969EDE7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E813D-87AE-4FE7-8959-1B11A425F8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695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EBDB-B31E-4A0F-A6D7-B7BEA969EDE7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E813D-87AE-4FE7-8959-1B11A425F8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679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EBDB-B31E-4A0F-A6D7-B7BEA969EDE7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E813D-87AE-4FE7-8959-1B11A425F8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878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EBDB-B31E-4A0F-A6D7-B7BEA969EDE7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E813D-87AE-4FE7-8959-1B11A425F8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234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EBDB-B31E-4A0F-A6D7-B7BEA969EDE7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E813D-87AE-4FE7-8959-1B11A425F8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147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EBDB-B31E-4A0F-A6D7-B7BEA969EDE7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E813D-87AE-4FE7-8959-1B11A425F8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310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EBDB-B31E-4A0F-A6D7-B7BEA969EDE7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E813D-87AE-4FE7-8959-1B11A425F8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86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EBDB-B31E-4A0F-A6D7-B7BEA969EDE7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E813D-87AE-4FE7-8959-1B11A425F8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036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AEBDB-B31E-4A0F-A6D7-B7BEA969EDE7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E813D-87AE-4FE7-8959-1B11A425F8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9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4.png"/><Relationship Id="rId7" Type="http://schemas.openxmlformats.org/officeDocument/2006/relationships/image" Target="../media/image5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microsoft.com/office/2007/relationships/hdphoto" Target="../media/hdphoto1.wdp"/><Relationship Id="rId7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microsoft.com/office/2007/relationships/hdphoto" Target="../media/hdphoto2.wdp"/><Relationship Id="rId10" Type="http://schemas.openxmlformats.org/officeDocument/2006/relationships/image" Target="../media/image59.png"/><Relationship Id="rId4" Type="http://schemas.openxmlformats.org/officeDocument/2006/relationships/image" Target="../media/image56.png"/><Relationship Id="rId9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microsoft.com/office/2007/relationships/hdphoto" Target="../media/hdphoto1.wdp"/><Relationship Id="rId7" Type="http://schemas.openxmlformats.org/officeDocument/2006/relationships/image" Target="../media/image60.png"/><Relationship Id="rId12" Type="http://schemas.openxmlformats.org/officeDocument/2006/relationships/image" Target="../media/image6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63.png"/><Relationship Id="rId5" Type="http://schemas.microsoft.com/office/2007/relationships/hdphoto" Target="../media/hdphoto2.wdp"/><Relationship Id="rId10" Type="http://schemas.microsoft.com/office/2007/relationships/hdphoto" Target="../media/hdphoto3.wdp"/><Relationship Id="rId4" Type="http://schemas.openxmlformats.org/officeDocument/2006/relationships/image" Target="../media/image56.png"/><Relationship Id="rId9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microsoft.com/office/2007/relationships/hdphoto" Target="../media/hdphoto2.wdp"/><Relationship Id="rId10" Type="http://schemas.openxmlformats.org/officeDocument/2006/relationships/image" Target="../media/image67.png"/><Relationship Id="rId4" Type="http://schemas.openxmlformats.org/officeDocument/2006/relationships/image" Target="../media/image56.png"/><Relationship Id="rId9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5.png"/><Relationship Id="rId7" Type="http://schemas.openxmlformats.org/officeDocument/2006/relationships/image" Target="../media/image6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6.png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Connector 61"/>
          <p:cNvCxnSpPr/>
          <p:nvPr/>
        </p:nvCxnSpPr>
        <p:spPr>
          <a:xfrm>
            <a:off x="1365915" y="1700808"/>
            <a:ext cx="1310987" cy="732053"/>
          </a:xfrm>
          <a:prstGeom prst="line">
            <a:avLst/>
          </a:prstGeom>
          <a:ln w="22225">
            <a:gradFill flip="none" rotWithShape="1">
              <a:gsLst>
                <a:gs pos="0">
                  <a:srgbClr val="FF0000"/>
                </a:gs>
                <a:gs pos="59000">
                  <a:srgbClr val="00B0F0"/>
                </a:gs>
                <a:gs pos="100000">
                  <a:srgbClr val="0070C0"/>
                </a:gs>
              </a:gsLst>
              <a:lin ang="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15033" y="-27384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2. Termination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13479" y="-27384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1</a:t>
            </a:r>
            <a:r>
              <a:rPr lang="en-US" sz="1200" dirty="0" smtClean="0">
                <a:solidFill>
                  <a:srgbClr val="0070C0"/>
                </a:solidFill>
              </a:rPr>
              <a:t>. Emulation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06200" y="548680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B050"/>
                </a:solidFill>
              </a:rPr>
              <a:t>3. Claims</a:t>
            </a:r>
            <a:endParaRPr lang="en-US" sz="1200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4799" y="1207785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4</a:t>
            </a:r>
            <a:r>
              <a:rPr lang="en-US" sz="1200" dirty="0" smtClean="0">
                <a:solidFill>
                  <a:srgbClr val="FF0000"/>
                </a:solidFill>
              </a:rPr>
              <a:t>. Rates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62259" y="-27384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5</a:t>
            </a:r>
            <a:r>
              <a:rPr lang="en-US" sz="1200" dirty="0" smtClean="0">
                <a:solidFill>
                  <a:schemeClr val="accent6">
                    <a:lumMod val="50000"/>
                  </a:schemeClr>
                </a:solidFill>
              </a:rPr>
              <a:t>. Pricing</a:t>
            </a:r>
            <a:endParaRPr lang="en-US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62259" y="1196752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6">
                    <a:lumMod val="50000"/>
                  </a:schemeClr>
                </a:solidFill>
              </a:rPr>
              <a:t>6. Products</a:t>
            </a:r>
            <a:endParaRPr lang="en-US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365915" y="332656"/>
            <a:ext cx="1296144" cy="0"/>
          </a:xfrm>
          <a:prstGeom prst="line">
            <a:avLst/>
          </a:prstGeom>
          <a:ln w="22225">
            <a:gradFill flip="none" rotWithShape="1">
              <a:gsLst>
                <a:gs pos="0">
                  <a:srgbClr val="FF0000"/>
                </a:gs>
                <a:gs pos="59000">
                  <a:srgbClr val="00B0F0"/>
                </a:gs>
                <a:gs pos="100000">
                  <a:srgbClr val="0070C0"/>
                </a:gs>
              </a:gsLst>
              <a:lin ang="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662059" y="332656"/>
            <a:ext cx="1152128" cy="576064"/>
          </a:xfrm>
          <a:prstGeom prst="line">
            <a:avLst/>
          </a:prstGeom>
          <a:ln w="22225">
            <a:gradFill flip="none" rotWithShape="1">
              <a:gsLst>
                <a:gs pos="0">
                  <a:srgbClr val="00B050"/>
                </a:gs>
                <a:gs pos="59000">
                  <a:srgbClr val="00B0F0"/>
                </a:gs>
                <a:gs pos="100000">
                  <a:srgbClr val="0070C0"/>
                </a:gs>
              </a:gsLst>
              <a:lin ang="1080000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365915" y="332656"/>
            <a:ext cx="2448272" cy="576064"/>
          </a:xfrm>
          <a:prstGeom prst="line">
            <a:avLst/>
          </a:prstGeom>
          <a:ln w="22225">
            <a:gradFill flip="none" rotWithShape="1">
              <a:gsLst>
                <a:gs pos="0">
                  <a:srgbClr val="FF0000"/>
                </a:gs>
                <a:gs pos="59000">
                  <a:srgbClr val="00B0F0"/>
                </a:gs>
                <a:gs pos="100000">
                  <a:srgbClr val="00B050"/>
                </a:gs>
              </a:gsLst>
              <a:lin ang="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2662059" y="332656"/>
            <a:ext cx="2232248" cy="0"/>
          </a:xfrm>
          <a:prstGeom prst="line">
            <a:avLst/>
          </a:prstGeom>
          <a:ln w="22225"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59000">
                  <a:srgbClr val="00B0F0"/>
                </a:gs>
                <a:gs pos="100000">
                  <a:srgbClr val="0070C0"/>
                </a:gs>
              </a:gsLst>
              <a:lin ang="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3814187" y="332656"/>
            <a:ext cx="1080120" cy="576064"/>
          </a:xfrm>
          <a:prstGeom prst="line">
            <a:avLst/>
          </a:prstGeom>
          <a:ln w="22225"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59000">
                  <a:srgbClr val="00B050"/>
                </a:gs>
                <a:gs pos="100000">
                  <a:srgbClr val="00B050"/>
                </a:gs>
              </a:gsLst>
              <a:lin ang="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380758" y="1700808"/>
            <a:ext cx="352839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662059" y="332656"/>
            <a:ext cx="2232248" cy="1368152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365915" y="332656"/>
            <a:ext cx="3543235" cy="1368152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814187" y="908720"/>
            <a:ext cx="1094963" cy="79208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840200" y="2000813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9. Cricket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44799" y="3224949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15. Report 15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110056" y="3224949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</a:rPr>
              <a:t>16. Report 16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347864" y="3224949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B050"/>
                </a:solidFill>
              </a:rPr>
              <a:t>17. Report 17</a:t>
            </a:r>
            <a:endParaRPr lang="en-US" sz="1200" dirty="0">
              <a:solidFill>
                <a:srgbClr val="00B05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499992" y="3224949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6">
                    <a:lumMod val="50000"/>
                  </a:schemeClr>
                </a:solidFill>
              </a:rPr>
              <a:t>18. Report 18</a:t>
            </a:r>
            <a:endParaRPr lang="en-US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1380758" y="3656997"/>
            <a:ext cx="1296144" cy="0"/>
          </a:xfrm>
          <a:prstGeom prst="line">
            <a:avLst/>
          </a:prstGeom>
          <a:ln w="22225">
            <a:gradFill flip="none" rotWithShape="1">
              <a:gsLst>
                <a:gs pos="0">
                  <a:srgbClr val="FF0000"/>
                </a:gs>
                <a:gs pos="59000">
                  <a:srgbClr val="00B0F0"/>
                </a:gs>
                <a:gs pos="100000">
                  <a:srgbClr val="0070C0"/>
                </a:gs>
              </a:gsLst>
              <a:lin ang="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676903" y="3656997"/>
            <a:ext cx="1175017" cy="0"/>
          </a:xfrm>
          <a:prstGeom prst="line">
            <a:avLst/>
          </a:prstGeom>
          <a:ln w="22225">
            <a:gradFill flip="none" rotWithShape="1">
              <a:gsLst>
                <a:gs pos="0">
                  <a:srgbClr val="0070C0"/>
                </a:gs>
                <a:gs pos="59000">
                  <a:srgbClr val="00B050"/>
                </a:gs>
                <a:gs pos="100000">
                  <a:srgbClr val="00B050"/>
                </a:gs>
              </a:gsLst>
              <a:lin ang="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3851921" y="3656997"/>
            <a:ext cx="1057229" cy="0"/>
          </a:xfrm>
          <a:prstGeom prst="line">
            <a:avLst/>
          </a:prstGeom>
          <a:ln w="22225"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59000">
                  <a:srgbClr val="00B050"/>
                </a:gs>
                <a:gs pos="100000">
                  <a:srgbClr val="00B050"/>
                </a:gs>
              </a:gsLst>
              <a:lin ang="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758403" y="1210652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10. James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 flipH="1">
            <a:off x="4909150" y="1700808"/>
            <a:ext cx="1247026" cy="0"/>
          </a:xfrm>
          <a:prstGeom prst="line">
            <a:avLst/>
          </a:prstGeom>
          <a:ln w="22225">
            <a:gradFill flip="none" rotWithShape="1">
              <a:gsLst>
                <a:gs pos="0">
                  <a:srgbClr val="FF0000"/>
                </a:gs>
                <a:gs pos="59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499992" y="2011846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6">
                    <a:lumMod val="50000"/>
                  </a:schemeClr>
                </a:solidFill>
              </a:rPr>
              <a:t>13. Report 13</a:t>
            </a:r>
            <a:endParaRPr lang="en-US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 flipH="1">
            <a:off x="3851920" y="2432861"/>
            <a:ext cx="1045845" cy="0"/>
          </a:xfrm>
          <a:prstGeom prst="line">
            <a:avLst/>
          </a:prstGeom>
          <a:ln w="22225"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59000">
                  <a:srgbClr val="00B050"/>
                </a:gs>
                <a:gs pos="100000">
                  <a:srgbClr val="00B050"/>
                </a:gs>
              </a:gsLst>
              <a:lin ang="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113479" y="1990911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</a:rPr>
              <a:t>11. Report 11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347864" y="2000813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B050"/>
                </a:solidFill>
              </a:rPr>
              <a:t>12. Report 12</a:t>
            </a:r>
            <a:endParaRPr lang="en-US" sz="1200" dirty="0">
              <a:solidFill>
                <a:srgbClr val="00B050"/>
              </a:solidFill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2676904" y="2432861"/>
            <a:ext cx="1175017" cy="0"/>
          </a:xfrm>
          <a:prstGeom prst="line">
            <a:avLst/>
          </a:prstGeom>
          <a:ln w="22225">
            <a:gradFill flip="none" rotWithShape="1">
              <a:gsLst>
                <a:gs pos="0">
                  <a:srgbClr val="0070C0"/>
                </a:gs>
                <a:gs pos="59000">
                  <a:srgbClr val="00B050"/>
                </a:gs>
                <a:gs pos="100000">
                  <a:srgbClr val="00B050"/>
                </a:gs>
              </a:gsLst>
              <a:lin ang="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5724128" y="2576877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14. Report 14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 flipH="1" flipV="1">
            <a:off x="4894308" y="2432861"/>
            <a:ext cx="1261868" cy="576064"/>
          </a:xfrm>
          <a:prstGeom prst="line">
            <a:avLst/>
          </a:prstGeom>
          <a:ln w="22225">
            <a:gradFill flip="none" rotWithShape="1">
              <a:gsLst>
                <a:gs pos="0">
                  <a:srgbClr val="FF0000"/>
                </a:gs>
                <a:gs pos="59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2662059" y="2432861"/>
            <a:ext cx="3494117" cy="576064"/>
          </a:xfrm>
          <a:prstGeom prst="line">
            <a:avLst/>
          </a:prstGeom>
          <a:ln w="22225">
            <a:gradFill flip="none" rotWithShape="1">
              <a:gsLst>
                <a:gs pos="0">
                  <a:srgbClr val="0070C0"/>
                </a:gs>
                <a:gs pos="59000">
                  <a:schemeClr val="tx1">
                    <a:lumMod val="65000"/>
                    <a:lumOff val="35000"/>
                  </a:schemeClr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1365915" y="2432861"/>
            <a:ext cx="325765" cy="0"/>
          </a:xfrm>
          <a:prstGeom prst="line">
            <a:avLst/>
          </a:prstGeom>
          <a:ln w="22225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855043" y="3717032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21. Individual 1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88" name="Straight Connector 87"/>
          <p:cNvCxnSpPr/>
          <p:nvPr/>
        </p:nvCxnSpPr>
        <p:spPr>
          <a:xfrm>
            <a:off x="1365915" y="4005064"/>
            <a:ext cx="325765" cy="0"/>
          </a:xfrm>
          <a:prstGeom prst="line">
            <a:avLst/>
          </a:prstGeom>
          <a:ln w="22225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861516" y="4005064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22. Individual 2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108" name="Straight Connector 107"/>
          <p:cNvCxnSpPr/>
          <p:nvPr/>
        </p:nvCxnSpPr>
        <p:spPr>
          <a:xfrm>
            <a:off x="1365914" y="4293096"/>
            <a:ext cx="325765" cy="0"/>
          </a:xfrm>
          <a:prstGeom prst="line">
            <a:avLst/>
          </a:prstGeom>
          <a:ln w="22225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861516" y="4282062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23. Individual 3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110" name="Straight Connector 109"/>
          <p:cNvCxnSpPr/>
          <p:nvPr/>
        </p:nvCxnSpPr>
        <p:spPr>
          <a:xfrm>
            <a:off x="1365915" y="4581128"/>
            <a:ext cx="325765" cy="0"/>
          </a:xfrm>
          <a:prstGeom prst="line">
            <a:avLst/>
          </a:prstGeom>
          <a:ln w="22225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859999" y="4561210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24. Individual 4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112" name="Straight Connector 111"/>
          <p:cNvCxnSpPr/>
          <p:nvPr/>
        </p:nvCxnSpPr>
        <p:spPr>
          <a:xfrm>
            <a:off x="1365915" y="4838209"/>
            <a:ext cx="325765" cy="0"/>
          </a:xfrm>
          <a:prstGeom prst="line">
            <a:avLst/>
          </a:prstGeom>
          <a:ln w="22225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861516" y="4838209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25. Individual 5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136344" y="4797152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</a:rPr>
              <a:t>31. Partner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116" name="Straight Connector 115"/>
          <p:cNvCxnSpPr/>
          <p:nvPr/>
        </p:nvCxnSpPr>
        <p:spPr>
          <a:xfrm>
            <a:off x="1365915" y="5157192"/>
            <a:ext cx="1296144" cy="0"/>
          </a:xfrm>
          <a:prstGeom prst="line">
            <a:avLst/>
          </a:prstGeom>
          <a:ln w="22225">
            <a:gradFill flip="none" rotWithShape="1">
              <a:gsLst>
                <a:gs pos="0">
                  <a:srgbClr val="FF0000"/>
                </a:gs>
                <a:gs pos="59000">
                  <a:srgbClr val="00B0F0"/>
                </a:gs>
                <a:gs pos="100000">
                  <a:srgbClr val="0070C0"/>
                </a:gs>
              </a:gsLst>
              <a:lin ang="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865365" y="5168225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26. Individual 6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118" name="Straight Connector 117"/>
          <p:cNvCxnSpPr/>
          <p:nvPr/>
        </p:nvCxnSpPr>
        <p:spPr>
          <a:xfrm>
            <a:off x="1376237" y="5456257"/>
            <a:ext cx="325765" cy="0"/>
          </a:xfrm>
          <a:prstGeom prst="line">
            <a:avLst/>
          </a:prstGeom>
          <a:ln w="22225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871838" y="5456257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27. Individual 7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120" name="Straight Connector 119"/>
          <p:cNvCxnSpPr/>
          <p:nvPr/>
        </p:nvCxnSpPr>
        <p:spPr>
          <a:xfrm>
            <a:off x="1376236" y="5744289"/>
            <a:ext cx="325765" cy="0"/>
          </a:xfrm>
          <a:prstGeom prst="line">
            <a:avLst/>
          </a:prstGeom>
          <a:ln w="22225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871838" y="5733255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28. Individual 8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122" name="Straight Connector 121"/>
          <p:cNvCxnSpPr/>
          <p:nvPr/>
        </p:nvCxnSpPr>
        <p:spPr>
          <a:xfrm>
            <a:off x="1376237" y="6032321"/>
            <a:ext cx="325765" cy="0"/>
          </a:xfrm>
          <a:prstGeom prst="line">
            <a:avLst/>
          </a:prstGeom>
          <a:ln w="22225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870321" y="6012403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29. Individual 9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124" name="Straight Connector 123"/>
          <p:cNvCxnSpPr/>
          <p:nvPr/>
        </p:nvCxnSpPr>
        <p:spPr>
          <a:xfrm>
            <a:off x="1376237" y="6289402"/>
            <a:ext cx="325765" cy="0"/>
          </a:xfrm>
          <a:prstGeom prst="line">
            <a:avLst/>
          </a:prstGeom>
          <a:ln w="22225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871838" y="6289402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30. Individual 10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5367626" y="4061277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32. Self 1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6588224" y="4061277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</a:rPr>
              <a:t>33. Self 2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128" name="Straight Connector 127"/>
          <p:cNvCxnSpPr/>
          <p:nvPr/>
        </p:nvCxnSpPr>
        <p:spPr>
          <a:xfrm>
            <a:off x="5840660" y="4421317"/>
            <a:ext cx="1296144" cy="457236"/>
          </a:xfrm>
          <a:prstGeom prst="line">
            <a:avLst/>
          </a:prstGeom>
          <a:ln w="22225">
            <a:gradFill flip="none" rotWithShape="1">
              <a:gsLst>
                <a:gs pos="0">
                  <a:srgbClr val="FF0000"/>
                </a:gs>
                <a:gs pos="59000">
                  <a:srgbClr val="00B0F0"/>
                </a:gs>
                <a:gs pos="100000">
                  <a:srgbClr val="0070C0"/>
                </a:gs>
              </a:gsLst>
              <a:lin ang="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582384" y="4878553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</a:rPr>
              <a:t>32. Self 1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5364088" y="4878553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33. Self 2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132" name="Straight Connector 131"/>
          <p:cNvCxnSpPr/>
          <p:nvPr/>
        </p:nvCxnSpPr>
        <p:spPr>
          <a:xfrm flipV="1">
            <a:off x="5840660" y="4421317"/>
            <a:ext cx="1296144" cy="457236"/>
          </a:xfrm>
          <a:prstGeom prst="line">
            <a:avLst/>
          </a:prstGeom>
          <a:ln w="22225">
            <a:gradFill flip="none" rotWithShape="1">
              <a:gsLst>
                <a:gs pos="0">
                  <a:srgbClr val="FF0000"/>
                </a:gs>
                <a:gs pos="59000">
                  <a:srgbClr val="00B0F0"/>
                </a:gs>
                <a:gs pos="100000">
                  <a:srgbClr val="0070C0"/>
                </a:gs>
              </a:gsLst>
              <a:lin ang="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5364088" y="5373216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19. Report 19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584686" y="5373216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</a:rPr>
              <a:t>20. Report 20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137" name="Straight Connector 136"/>
          <p:cNvCxnSpPr/>
          <p:nvPr/>
        </p:nvCxnSpPr>
        <p:spPr>
          <a:xfrm>
            <a:off x="5837122" y="5733256"/>
            <a:ext cx="1217425" cy="11033"/>
          </a:xfrm>
          <a:prstGeom prst="line">
            <a:avLst/>
          </a:prstGeom>
          <a:ln w="22225">
            <a:gradFill flip="none" rotWithShape="1">
              <a:gsLst>
                <a:gs pos="0">
                  <a:srgbClr val="FF0000"/>
                </a:gs>
                <a:gs pos="59000">
                  <a:srgbClr val="00B0F0"/>
                </a:gs>
                <a:gs pos="100000">
                  <a:srgbClr val="0070C0"/>
                </a:gs>
              </a:gsLst>
              <a:lin ang="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6588224" y="5852122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</a:rPr>
              <a:t>19. Report 19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140" name="Straight Connector 139"/>
          <p:cNvCxnSpPr/>
          <p:nvPr/>
        </p:nvCxnSpPr>
        <p:spPr>
          <a:xfrm>
            <a:off x="5837122" y="5733255"/>
            <a:ext cx="1220963" cy="489940"/>
          </a:xfrm>
          <a:prstGeom prst="line">
            <a:avLst/>
          </a:prstGeom>
          <a:ln w="22225">
            <a:gradFill flip="none" rotWithShape="1">
              <a:gsLst>
                <a:gs pos="0">
                  <a:srgbClr val="FF0000"/>
                </a:gs>
                <a:gs pos="59000">
                  <a:srgbClr val="00B0F0"/>
                </a:gs>
                <a:gs pos="100000">
                  <a:srgbClr val="0070C0"/>
                </a:gs>
              </a:gsLst>
              <a:lin ang="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1380758" y="6575716"/>
            <a:ext cx="325765" cy="0"/>
          </a:xfrm>
          <a:prstGeom prst="line">
            <a:avLst/>
          </a:prstGeom>
          <a:ln w="22225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4455214" y="548680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8</a:t>
            </a:r>
            <a:r>
              <a:rPr lang="en-US" sz="1200" dirty="0" smtClean="0">
                <a:solidFill>
                  <a:schemeClr val="accent6">
                    <a:lumMod val="50000"/>
                  </a:schemeClr>
                </a:solidFill>
              </a:rPr>
              <a:t>. Catastrophe</a:t>
            </a:r>
            <a:endParaRPr lang="en-US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44" name="Straight Connector 143"/>
          <p:cNvCxnSpPr/>
          <p:nvPr/>
        </p:nvCxnSpPr>
        <p:spPr>
          <a:xfrm flipH="1">
            <a:off x="3814187" y="908720"/>
            <a:ext cx="1045845" cy="0"/>
          </a:xfrm>
          <a:prstGeom prst="line">
            <a:avLst/>
          </a:prstGeom>
          <a:ln w="22225"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59000">
                  <a:srgbClr val="00B050"/>
                </a:gs>
                <a:gs pos="100000">
                  <a:srgbClr val="00B050"/>
                </a:gs>
              </a:gsLst>
              <a:lin ang="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3755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467277"/>
            <a:ext cx="4635468" cy="4355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Connector 3"/>
          <p:cNvCxnSpPr/>
          <p:nvPr/>
        </p:nvCxnSpPr>
        <p:spPr>
          <a:xfrm flipV="1">
            <a:off x="3419872" y="1732809"/>
            <a:ext cx="864096" cy="1368152"/>
          </a:xfrm>
          <a:prstGeom prst="line">
            <a:avLst/>
          </a:prstGeom>
          <a:ln w="15875">
            <a:solidFill>
              <a:srgbClr val="FF0000"/>
            </a:soli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491880" y="1732809"/>
            <a:ext cx="720080" cy="1044116"/>
          </a:xfrm>
          <a:prstGeom prst="line">
            <a:avLst/>
          </a:prstGeom>
          <a:ln w="15875">
            <a:solidFill>
              <a:srgbClr val="FF0000"/>
            </a:soli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419872" y="1732809"/>
            <a:ext cx="720080" cy="1872208"/>
          </a:xfrm>
          <a:prstGeom prst="line">
            <a:avLst/>
          </a:prstGeom>
          <a:ln w="15875">
            <a:solidFill>
              <a:srgbClr val="FF0000"/>
            </a:soli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419872" y="3100961"/>
            <a:ext cx="576064" cy="504056"/>
          </a:xfrm>
          <a:prstGeom prst="line">
            <a:avLst/>
          </a:prstGeom>
          <a:ln w="15875">
            <a:solidFill>
              <a:srgbClr val="FF0000"/>
            </a:soli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3932312" y="3893049"/>
            <a:ext cx="351656" cy="216024"/>
          </a:xfrm>
          <a:prstGeom prst="line">
            <a:avLst/>
          </a:prstGeom>
          <a:ln w="15875">
            <a:solidFill>
              <a:srgbClr val="FF0000"/>
            </a:soli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923928" y="4261473"/>
            <a:ext cx="288032" cy="351656"/>
          </a:xfrm>
          <a:prstGeom prst="line">
            <a:avLst/>
          </a:prstGeom>
          <a:ln w="15875">
            <a:solidFill>
              <a:srgbClr val="FF0000"/>
            </a:soli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3923928" y="4901161"/>
            <a:ext cx="288032" cy="576064"/>
          </a:xfrm>
          <a:prstGeom prst="line">
            <a:avLst/>
          </a:prstGeom>
          <a:ln w="15875">
            <a:solidFill>
              <a:srgbClr val="FF0000"/>
            </a:soli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31640" y="3068960"/>
            <a:ext cx="1728192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THESE ARE NOT REAL DEPENDENCIES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46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74"/>
          <a:stretch/>
        </p:blipFill>
        <p:spPr bwMode="auto">
          <a:xfrm>
            <a:off x="111165" y="2708920"/>
            <a:ext cx="2743200" cy="24460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370" y="2283142"/>
            <a:ext cx="5763260" cy="2291715"/>
          </a:xfrm>
          <a:prstGeom prst="rect">
            <a:avLst/>
          </a:prstGeom>
          <a:noFill/>
        </p:spPr>
      </p:pic>
      <p:pic>
        <p:nvPicPr>
          <p:cNvPr id="4" name="Picture 3" descr="C:\Users\Patrick Cuba\AppData\Local\Microsoft\Windows\INetCache\IE\BN5A07UE\smiling-man-face[1]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132856"/>
            <a:ext cx="932180" cy="932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Patrick Cuba\AppData\Local\Microsoft\Windows\INetCache\IE\HWDTA074\Caricatura-de-una-chica-soriendo[1]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137" y="2132856"/>
            <a:ext cx="958215" cy="95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Patrick Cuba\AppData\Local\Microsoft\Windows\INetCache\IE\BN5A07UE\lgi01a201309060500[1]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412" y="2204864"/>
            <a:ext cx="758825" cy="68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953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27384"/>
            <a:ext cx="5090971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996952"/>
            <a:ext cx="6264696" cy="3252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768" y="404664"/>
            <a:ext cx="4241976" cy="2786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3771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92696"/>
            <a:ext cx="2000250" cy="553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44824"/>
            <a:ext cx="2385551" cy="3138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ight Arrow 1"/>
          <p:cNvSpPr/>
          <p:nvPr/>
        </p:nvSpPr>
        <p:spPr>
          <a:xfrm>
            <a:off x="3635896" y="2204864"/>
            <a:ext cx="576064" cy="2592288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976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75" y="-2995613"/>
            <a:ext cx="9302750" cy="1285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8518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099" y="6283999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262" y="4242872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803" y="1833823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60648"/>
            <a:ext cx="4109516" cy="2001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92896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702259" y="2492896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L0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95536" y="3140968"/>
            <a:ext cx="117732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RUN_GROUP 1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7504" y="2155503"/>
            <a:ext cx="760978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030A0"/>
                </a:solidFill>
              </a:rPr>
              <a:t>a</a:t>
            </a:r>
            <a:r>
              <a:rPr lang="en-US" sz="1100" dirty="0" smtClean="0">
                <a:solidFill>
                  <a:srgbClr val="7030A0"/>
                </a:solidFill>
              </a:rPr>
              <a:t>ll run groups run in parallel</a:t>
            </a:r>
            <a:endParaRPr lang="en-US" sz="1100" dirty="0">
              <a:solidFill>
                <a:srgbClr val="7030A0"/>
              </a:solidFill>
            </a:endParaRPr>
          </a:p>
        </p:txBody>
      </p:sp>
      <p:pic>
        <p:nvPicPr>
          <p:cNvPr id="45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92895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1926395" y="2492895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L1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713305" y="2179970"/>
            <a:ext cx="1296144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030A0"/>
                </a:solidFill>
              </a:rPr>
              <a:t>i</a:t>
            </a:r>
            <a:r>
              <a:rPr lang="en-US" sz="1100" dirty="0" smtClean="0">
                <a:solidFill>
                  <a:srgbClr val="7030A0"/>
                </a:solidFill>
              </a:rPr>
              <a:t>nstance bound by RUN_GROUP 1</a:t>
            </a:r>
            <a:endParaRPr lang="en-US" sz="1100" dirty="0">
              <a:solidFill>
                <a:srgbClr val="7030A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832129" y="3154868"/>
            <a:ext cx="1177320" cy="64633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p</a:t>
            </a:r>
            <a:r>
              <a:rPr lang="en-US" sz="1200" b="1" dirty="0" smtClean="0">
                <a:solidFill>
                  <a:srgbClr val="0070C0"/>
                </a:solidFill>
              </a:rPr>
              <a:t>arse RUN_ORDER ascending</a:t>
            </a:r>
            <a:endParaRPr lang="en-US" sz="1200" b="1" dirty="0">
              <a:solidFill>
                <a:srgbClr val="0070C0"/>
              </a:solidFill>
            </a:endParaRPr>
          </a:p>
        </p:txBody>
      </p:sp>
      <p:pic>
        <p:nvPicPr>
          <p:cNvPr id="49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544" y="2540223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3572235" y="2540223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L2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343615" y="2343675"/>
            <a:ext cx="117732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RUN_ORDER 1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284203" y="3279467"/>
            <a:ext cx="1296144" cy="93871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030A0"/>
                </a:solidFill>
              </a:rPr>
              <a:t>p</a:t>
            </a:r>
            <a:r>
              <a:rPr lang="en-US" sz="1100" dirty="0" smtClean="0">
                <a:solidFill>
                  <a:srgbClr val="7030A0"/>
                </a:solidFill>
              </a:rPr>
              <a:t>arse selection</a:t>
            </a:r>
          </a:p>
          <a:p>
            <a:r>
              <a:rPr lang="en-US" sz="1100" dirty="0" smtClean="0">
                <a:solidFill>
                  <a:srgbClr val="7030A0"/>
                </a:solidFill>
              </a:rPr>
              <a:t>2. Termination</a:t>
            </a:r>
          </a:p>
          <a:p>
            <a:r>
              <a:rPr lang="en-US" sz="1100" dirty="0" smtClean="0">
                <a:solidFill>
                  <a:srgbClr val="7030A0"/>
                </a:solidFill>
              </a:rPr>
              <a:t>4. Rates</a:t>
            </a:r>
          </a:p>
          <a:p>
            <a:r>
              <a:rPr lang="en-US" sz="1100" dirty="0" smtClean="0">
                <a:solidFill>
                  <a:srgbClr val="7030A0"/>
                </a:solidFill>
              </a:rPr>
              <a:t>9. Cricket</a:t>
            </a:r>
          </a:p>
          <a:p>
            <a:pPr algn="r"/>
            <a:r>
              <a:rPr lang="en-US" sz="1100" dirty="0" smtClean="0">
                <a:solidFill>
                  <a:srgbClr val="7030A0"/>
                </a:solidFill>
              </a:rPr>
              <a:t>…in parallel</a:t>
            </a:r>
            <a:endParaRPr lang="en-US" sz="1100" dirty="0">
              <a:solidFill>
                <a:srgbClr val="7030A0"/>
              </a:solidFill>
            </a:endParaRPr>
          </a:p>
        </p:txBody>
      </p:sp>
      <p:pic>
        <p:nvPicPr>
          <p:cNvPr id="53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548386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5310771" y="2548386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L3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082150" y="2361913"/>
            <a:ext cx="1866113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EXECUTE 2. Termination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48540" y="3717032"/>
            <a:ext cx="823260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solidFill>
                  <a:srgbClr val="7030A0"/>
                </a:solidFill>
              </a:rPr>
              <a:t>…parse 1</a:t>
            </a:r>
            <a:endParaRPr lang="en-US" sz="1100" dirty="0">
              <a:solidFill>
                <a:srgbClr val="7030A0"/>
              </a:solidFill>
            </a:endParaRPr>
          </a:p>
        </p:txBody>
      </p:sp>
      <p:pic>
        <p:nvPicPr>
          <p:cNvPr id="57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830" y="4798252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1973521" y="4798252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L1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760431" y="4485327"/>
            <a:ext cx="1296144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030A0"/>
                </a:solidFill>
              </a:rPr>
              <a:t>i</a:t>
            </a:r>
            <a:r>
              <a:rPr lang="en-US" sz="1100" dirty="0" smtClean="0">
                <a:solidFill>
                  <a:srgbClr val="7030A0"/>
                </a:solidFill>
              </a:rPr>
              <a:t>nstance bound by RUN_GROUP 1</a:t>
            </a:r>
            <a:endParaRPr lang="en-US" sz="1100" dirty="0">
              <a:solidFill>
                <a:srgbClr val="7030A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879255" y="5460225"/>
            <a:ext cx="1177320" cy="64633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p</a:t>
            </a:r>
            <a:r>
              <a:rPr lang="en-US" sz="1200" b="1" dirty="0" smtClean="0">
                <a:solidFill>
                  <a:srgbClr val="0070C0"/>
                </a:solidFill>
              </a:rPr>
              <a:t>arse RUN_ORDER ascending</a:t>
            </a:r>
            <a:endParaRPr lang="en-US" sz="1200" b="1" dirty="0">
              <a:solidFill>
                <a:srgbClr val="0070C0"/>
              </a:solidFill>
            </a:endParaRPr>
          </a:p>
        </p:txBody>
      </p:sp>
      <p:pic>
        <p:nvPicPr>
          <p:cNvPr id="61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670" y="4845580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3619361" y="4845580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L2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390741" y="4649032"/>
            <a:ext cx="117732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RUN_ORDER 2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331329" y="5584824"/>
            <a:ext cx="1600712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030A0"/>
                </a:solidFill>
              </a:rPr>
              <a:t>p</a:t>
            </a:r>
            <a:r>
              <a:rPr lang="en-US" sz="1100" dirty="0" smtClean="0">
                <a:solidFill>
                  <a:srgbClr val="7030A0"/>
                </a:solidFill>
              </a:rPr>
              <a:t>arse selection</a:t>
            </a:r>
          </a:p>
          <a:p>
            <a:r>
              <a:rPr lang="en-US" sz="1100" dirty="0" smtClean="0">
                <a:solidFill>
                  <a:srgbClr val="7030A0"/>
                </a:solidFill>
              </a:rPr>
              <a:t>If 2 </a:t>
            </a:r>
            <a:r>
              <a:rPr lang="en-US" sz="1100" dirty="0" err="1" smtClean="0">
                <a:solidFill>
                  <a:srgbClr val="7030A0"/>
                </a:solidFill>
              </a:rPr>
              <a:t>rc</a:t>
            </a:r>
            <a:r>
              <a:rPr lang="en-US" sz="1100" dirty="0" smtClean="0">
                <a:solidFill>
                  <a:srgbClr val="7030A0"/>
                </a:solidFill>
              </a:rPr>
              <a:t>=0 1. Emulation</a:t>
            </a:r>
          </a:p>
          <a:p>
            <a:r>
              <a:rPr lang="en-US" sz="1100" dirty="0" smtClean="0">
                <a:solidFill>
                  <a:srgbClr val="7030A0"/>
                </a:solidFill>
              </a:rPr>
              <a:t>If 4 </a:t>
            </a:r>
            <a:r>
              <a:rPr lang="en-US" sz="1100" dirty="0" err="1" smtClean="0">
                <a:solidFill>
                  <a:srgbClr val="7030A0"/>
                </a:solidFill>
              </a:rPr>
              <a:t>rc</a:t>
            </a:r>
            <a:r>
              <a:rPr lang="en-US" sz="1100" dirty="0" smtClean="0">
                <a:solidFill>
                  <a:srgbClr val="7030A0"/>
                </a:solidFill>
              </a:rPr>
              <a:t>=0 11. Report 11</a:t>
            </a:r>
          </a:p>
          <a:p>
            <a:pPr algn="r"/>
            <a:r>
              <a:rPr lang="en-US" sz="1100" dirty="0" smtClean="0">
                <a:solidFill>
                  <a:srgbClr val="7030A0"/>
                </a:solidFill>
              </a:rPr>
              <a:t>…in parallel</a:t>
            </a:r>
            <a:endParaRPr lang="en-US" sz="1100" dirty="0">
              <a:solidFill>
                <a:srgbClr val="7030A0"/>
              </a:solidFill>
            </a:endParaRPr>
          </a:p>
        </p:txBody>
      </p:sp>
      <p:pic>
        <p:nvPicPr>
          <p:cNvPr id="65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206" y="4853743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/>
          <p:cNvSpPr txBox="1"/>
          <p:nvPr/>
        </p:nvSpPr>
        <p:spPr>
          <a:xfrm>
            <a:off x="5357897" y="4853743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L3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129276" y="4667270"/>
            <a:ext cx="2035011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EXECUTE 1. Emulation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995666" y="6022389"/>
            <a:ext cx="823260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solidFill>
                  <a:srgbClr val="7030A0"/>
                </a:solidFill>
              </a:rPr>
              <a:t>…parse 2</a:t>
            </a:r>
            <a:endParaRPr lang="en-US" sz="1100" dirty="0">
              <a:solidFill>
                <a:srgbClr val="7030A0"/>
              </a:solidFill>
            </a:endParaRPr>
          </a:p>
        </p:txBody>
      </p:sp>
      <p:cxnSp>
        <p:nvCxnSpPr>
          <p:cNvPr id="40" name="Curved Connector 39"/>
          <p:cNvCxnSpPr>
            <a:stCxn id="111" idx="2"/>
            <a:endCxn id="59" idx="0"/>
          </p:cNvCxnSpPr>
          <p:nvPr/>
        </p:nvCxnSpPr>
        <p:spPr>
          <a:xfrm rot="5400000">
            <a:off x="3737055" y="1559029"/>
            <a:ext cx="1597746" cy="4254850"/>
          </a:xfrm>
          <a:prstGeom prst="curvedConnector3">
            <a:avLst>
              <a:gd name="adj1" fmla="val 50000"/>
            </a:avLst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 rot="20117554">
            <a:off x="5595107" y="3533382"/>
            <a:ext cx="979149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0000"/>
                </a:solidFill>
              </a:rPr>
              <a:t>COMPLETION STATUS</a:t>
            </a:r>
            <a:endParaRPr lang="en-US" sz="1100" dirty="0">
              <a:solidFill>
                <a:srgbClr val="FF0000"/>
              </a:solidFill>
            </a:endParaRPr>
          </a:p>
        </p:txBody>
      </p:sp>
      <p:pic>
        <p:nvPicPr>
          <p:cNvPr id="74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984" y="6806830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/>
          <p:cNvSpPr txBox="1"/>
          <p:nvPr/>
        </p:nvSpPr>
        <p:spPr>
          <a:xfrm>
            <a:off x="1997675" y="6806830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L1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784585" y="6493905"/>
            <a:ext cx="1296144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030A0"/>
                </a:solidFill>
              </a:rPr>
              <a:t>i</a:t>
            </a:r>
            <a:r>
              <a:rPr lang="en-US" sz="1100" dirty="0" smtClean="0">
                <a:solidFill>
                  <a:srgbClr val="7030A0"/>
                </a:solidFill>
              </a:rPr>
              <a:t>nstance bound by RUN_GROUP 1</a:t>
            </a:r>
            <a:endParaRPr lang="en-US" sz="1100" dirty="0">
              <a:solidFill>
                <a:srgbClr val="7030A0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903409" y="7468803"/>
            <a:ext cx="1177320" cy="64633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p</a:t>
            </a:r>
            <a:r>
              <a:rPr lang="en-US" sz="1200" b="1" dirty="0" smtClean="0">
                <a:solidFill>
                  <a:srgbClr val="0070C0"/>
                </a:solidFill>
              </a:rPr>
              <a:t>arse RUN_ORDER ascending</a:t>
            </a:r>
            <a:endParaRPr lang="en-US" sz="1200" b="1" dirty="0">
              <a:solidFill>
                <a:srgbClr val="0070C0"/>
              </a:solidFill>
            </a:endParaRPr>
          </a:p>
        </p:txBody>
      </p:sp>
      <p:pic>
        <p:nvPicPr>
          <p:cNvPr id="78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824" y="6854158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/>
          <p:cNvSpPr txBox="1"/>
          <p:nvPr/>
        </p:nvSpPr>
        <p:spPr>
          <a:xfrm>
            <a:off x="3643515" y="6854158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L2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414895" y="6657610"/>
            <a:ext cx="117732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RUN_ORDER 2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355483" y="7593402"/>
            <a:ext cx="1600712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030A0"/>
                </a:solidFill>
              </a:rPr>
              <a:t>p</a:t>
            </a:r>
            <a:r>
              <a:rPr lang="en-US" sz="1100" dirty="0" smtClean="0">
                <a:solidFill>
                  <a:srgbClr val="7030A0"/>
                </a:solidFill>
              </a:rPr>
              <a:t>arse selection</a:t>
            </a:r>
          </a:p>
          <a:p>
            <a:r>
              <a:rPr lang="en-US" sz="1100" dirty="0" smtClean="0">
                <a:solidFill>
                  <a:srgbClr val="7030A0"/>
                </a:solidFill>
              </a:rPr>
              <a:t>If 1 &amp; 2 </a:t>
            </a:r>
            <a:r>
              <a:rPr lang="en-US" sz="1100" dirty="0" err="1" smtClean="0">
                <a:solidFill>
                  <a:srgbClr val="7030A0"/>
                </a:solidFill>
              </a:rPr>
              <a:t>rc</a:t>
            </a:r>
            <a:r>
              <a:rPr lang="en-US" sz="1100" dirty="0" smtClean="0">
                <a:solidFill>
                  <a:srgbClr val="7030A0"/>
                </a:solidFill>
              </a:rPr>
              <a:t>=0 3. Claims</a:t>
            </a:r>
          </a:p>
          <a:p>
            <a:r>
              <a:rPr lang="en-US" sz="1100" dirty="0" smtClean="0">
                <a:solidFill>
                  <a:srgbClr val="7030A0"/>
                </a:solidFill>
              </a:rPr>
              <a:t>If 11 </a:t>
            </a:r>
            <a:r>
              <a:rPr lang="en-US" sz="1100" dirty="0" err="1" smtClean="0">
                <a:solidFill>
                  <a:srgbClr val="7030A0"/>
                </a:solidFill>
              </a:rPr>
              <a:t>rc</a:t>
            </a:r>
            <a:r>
              <a:rPr lang="en-US" sz="1100" dirty="0" smtClean="0">
                <a:solidFill>
                  <a:srgbClr val="7030A0"/>
                </a:solidFill>
              </a:rPr>
              <a:t>=0 12. Report 12</a:t>
            </a:r>
          </a:p>
          <a:p>
            <a:pPr algn="r"/>
            <a:r>
              <a:rPr lang="en-US" sz="1100" dirty="0" smtClean="0">
                <a:solidFill>
                  <a:srgbClr val="7030A0"/>
                </a:solidFill>
              </a:rPr>
              <a:t>…in parallel</a:t>
            </a:r>
            <a:endParaRPr lang="en-US" sz="1100" dirty="0">
              <a:solidFill>
                <a:srgbClr val="7030A0"/>
              </a:solidFill>
            </a:endParaRPr>
          </a:p>
        </p:txBody>
      </p:sp>
      <p:pic>
        <p:nvPicPr>
          <p:cNvPr id="82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360" y="6862321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TextBox 82"/>
          <p:cNvSpPr txBox="1"/>
          <p:nvPr/>
        </p:nvSpPr>
        <p:spPr>
          <a:xfrm>
            <a:off x="5382051" y="6862321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L3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153431" y="6675848"/>
            <a:ext cx="1905406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EXECUTE 12. Report 12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019820" y="8030967"/>
            <a:ext cx="823260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solidFill>
                  <a:srgbClr val="7030A0"/>
                </a:solidFill>
              </a:rPr>
              <a:t>…parse 3</a:t>
            </a:r>
            <a:endParaRPr lang="en-US" sz="1100" dirty="0">
              <a:solidFill>
                <a:srgbClr val="7030A0"/>
              </a:solidFill>
            </a:endParaRPr>
          </a:p>
        </p:txBody>
      </p:sp>
      <p:cxnSp>
        <p:nvCxnSpPr>
          <p:cNvPr id="86" name="Curved Connector 85"/>
          <p:cNvCxnSpPr>
            <a:stCxn id="65" idx="3"/>
            <a:endCxn id="76" idx="0"/>
          </p:cNvCxnSpPr>
          <p:nvPr/>
        </p:nvCxnSpPr>
        <p:spPr>
          <a:xfrm flipH="1">
            <a:off x="2432657" y="5219284"/>
            <a:ext cx="3570025" cy="1274621"/>
          </a:xfrm>
          <a:prstGeom prst="curvedConnector4">
            <a:avLst>
              <a:gd name="adj1" fmla="val -6403"/>
              <a:gd name="adj2" fmla="val 64339"/>
            </a:avLst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 rot="20117554">
            <a:off x="5769362" y="5693521"/>
            <a:ext cx="979149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0000"/>
                </a:solidFill>
              </a:rPr>
              <a:t>COMPLETION STATUS</a:t>
            </a:r>
            <a:endParaRPr lang="en-US" sz="1100" dirty="0">
              <a:solidFill>
                <a:srgbClr val="FF0000"/>
              </a:solidFill>
            </a:endParaRPr>
          </a:p>
        </p:txBody>
      </p:sp>
      <p:pic>
        <p:nvPicPr>
          <p:cNvPr id="90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012" y="8680740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1993703" y="8680740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L1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780613" y="8367815"/>
            <a:ext cx="1296144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030A0"/>
                </a:solidFill>
              </a:rPr>
              <a:t>i</a:t>
            </a:r>
            <a:r>
              <a:rPr lang="en-US" sz="1100" dirty="0" smtClean="0">
                <a:solidFill>
                  <a:srgbClr val="7030A0"/>
                </a:solidFill>
              </a:rPr>
              <a:t>nstance bound by RUN_GROUP 1</a:t>
            </a:r>
            <a:endParaRPr lang="en-US" sz="1100" dirty="0">
              <a:solidFill>
                <a:srgbClr val="7030A0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899437" y="9342713"/>
            <a:ext cx="1177320" cy="64633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p</a:t>
            </a:r>
            <a:r>
              <a:rPr lang="en-US" sz="1200" b="1" dirty="0" smtClean="0">
                <a:solidFill>
                  <a:srgbClr val="0070C0"/>
                </a:solidFill>
              </a:rPr>
              <a:t>arse RUN_ORDER ascending</a:t>
            </a:r>
            <a:endParaRPr lang="en-US" sz="1200" b="1" dirty="0">
              <a:solidFill>
                <a:srgbClr val="0070C0"/>
              </a:solidFill>
            </a:endParaRPr>
          </a:p>
        </p:txBody>
      </p:sp>
      <p:pic>
        <p:nvPicPr>
          <p:cNvPr id="94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852" y="8728068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TextBox 94"/>
          <p:cNvSpPr txBox="1"/>
          <p:nvPr/>
        </p:nvSpPr>
        <p:spPr>
          <a:xfrm>
            <a:off x="3639543" y="8728068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L2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410923" y="8531520"/>
            <a:ext cx="117732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RUN_ORDER 2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351511" y="9467312"/>
            <a:ext cx="1801920" cy="110799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030A0"/>
                </a:solidFill>
              </a:rPr>
              <a:t>p</a:t>
            </a:r>
            <a:r>
              <a:rPr lang="en-US" sz="1100" dirty="0" smtClean="0">
                <a:solidFill>
                  <a:srgbClr val="7030A0"/>
                </a:solidFill>
              </a:rPr>
              <a:t>arse selection</a:t>
            </a:r>
          </a:p>
          <a:p>
            <a:r>
              <a:rPr lang="en-US" sz="1100" dirty="0" smtClean="0">
                <a:solidFill>
                  <a:srgbClr val="7030A0"/>
                </a:solidFill>
              </a:rPr>
              <a:t>If 1 &amp; 3 </a:t>
            </a:r>
            <a:r>
              <a:rPr lang="en-US" sz="1100" dirty="0" err="1" smtClean="0">
                <a:solidFill>
                  <a:srgbClr val="7030A0"/>
                </a:solidFill>
              </a:rPr>
              <a:t>rc</a:t>
            </a:r>
            <a:r>
              <a:rPr lang="en-US" sz="1100" dirty="0" smtClean="0">
                <a:solidFill>
                  <a:srgbClr val="7030A0"/>
                </a:solidFill>
              </a:rPr>
              <a:t>=0 5. Pricing </a:t>
            </a:r>
          </a:p>
          <a:p>
            <a:r>
              <a:rPr lang="en-US" sz="1100" dirty="0" smtClean="0">
                <a:solidFill>
                  <a:srgbClr val="7030A0"/>
                </a:solidFill>
              </a:rPr>
              <a:t>If 3 </a:t>
            </a:r>
            <a:r>
              <a:rPr lang="en-US" sz="1100" dirty="0" err="1" smtClean="0">
                <a:solidFill>
                  <a:srgbClr val="7030A0"/>
                </a:solidFill>
              </a:rPr>
              <a:t>rc</a:t>
            </a:r>
            <a:r>
              <a:rPr lang="en-US" sz="1100" dirty="0" smtClean="0">
                <a:solidFill>
                  <a:srgbClr val="7030A0"/>
                </a:solidFill>
              </a:rPr>
              <a:t>=0 8. Catastrophe </a:t>
            </a:r>
          </a:p>
          <a:p>
            <a:r>
              <a:rPr lang="en-US" sz="1100" dirty="0">
                <a:solidFill>
                  <a:srgbClr val="7030A0"/>
                </a:solidFill>
              </a:rPr>
              <a:t>If 1, 2 &amp; 3 </a:t>
            </a:r>
            <a:r>
              <a:rPr lang="en-US" sz="1100" dirty="0" err="1" smtClean="0">
                <a:solidFill>
                  <a:srgbClr val="7030A0"/>
                </a:solidFill>
              </a:rPr>
              <a:t>rc</a:t>
            </a:r>
            <a:r>
              <a:rPr lang="en-US" sz="1100" dirty="0" smtClean="0">
                <a:solidFill>
                  <a:srgbClr val="7030A0"/>
                </a:solidFill>
              </a:rPr>
              <a:t>=0 6. Products</a:t>
            </a:r>
          </a:p>
          <a:p>
            <a:r>
              <a:rPr lang="en-US" sz="1100" dirty="0" smtClean="0">
                <a:solidFill>
                  <a:srgbClr val="7030A0"/>
                </a:solidFill>
              </a:rPr>
              <a:t>12 </a:t>
            </a:r>
            <a:r>
              <a:rPr lang="en-US" sz="1100" dirty="0" err="1" smtClean="0">
                <a:solidFill>
                  <a:srgbClr val="7030A0"/>
                </a:solidFill>
              </a:rPr>
              <a:t>rc</a:t>
            </a:r>
            <a:r>
              <a:rPr lang="en-US" sz="1100" dirty="0" smtClean="0">
                <a:solidFill>
                  <a:srgbClr val="7030A0"/>
                </a:solidFill>
              </a:rPr>
              <a:t>=0 13. Report 13</a:t>
            </a:r>
          </a:p>
          <a:p>
            <a:pPr algn="r"/>
            <a:r>
              <a:rPr lang="en-US" sz="1100" dirty="0" smtClean="0">
                <a:solidFill>
                  <a:srgbClr val="7030A0"/>
                </a:solidFill>
              </a:rPr>
              <a:t>…in parallel</a:t>
            </a:r>
            <a:endParaRPr lang="en-US" sz="1100" dirty="0">
              <a:solidFill>
                <a:srgbClr val="7030A0"/>
              </a:solidFill>
            </a:endParaRPr>
          </a:p>
        </p:txBody>
      </p:sp>
      <p:pic>
        <p:nvPicPr>
          <p:cNvPr id="98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388" y="8736231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98"/>
          <p:cNvSpPr txBox="1"/>
          <p:nvPr/>
        </p:nvSpPr>
        <p:spPr>
          <a:xfrm>
            <a:off x="5378079" y="8736231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L3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149459" y="8549758"/>
            <a:ext cx="151389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EXECUTE 5. Pricing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2015848" y="9904877"/>
            <a:ext cx="823260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solidFill>
                  <a:srgbClr val="7030A0"/>
                </a:solidFill>
              </a:rPr>
              <a:t>…parse 3</a:t>
            </a:r>
            <a:endParaRPr lang="en-US" sz="1100" dirty="0">
              <a:solidFill>
                <a:srgbClr val="7030A0"/>
              </a:solidFill>
            </a:endParaRPr>
          </a:p>
        </p:txBody>
      </p:sp>
      <p:cxnSp>
        <p:nvCxnSpPr>
          <p:cNvPr id="102" name="Curved Connector 101"/>
          <p:cNvCxnSpPr>
            <a:stCxn id="82" idx="3"/>
            <a:endCxn id="92" idx="0"/>
          </p:cNvCxnSpPr>
          <p:nvPr/>
        </p:nvCxnSpPr>
        <p:spPr>
          <a:xfrm flipH="1">
            <a:off x="2428685" y="7227862"/>
            <a:ext cx="3598151" cy="1139953"/>
          </a:xfrm>
          <a:prstGeom prst="curvedConnector4">
            <a:avLst>
              <a:gd name="adj1" fmla="val -6353"/>
              <a:gd name="adj2" fmla="val 66033"/>
            </a:avLst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 rot="20117554">
            <a:off x="5797228" y="7646360"/>
            <a:ext cx="979149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0000"/>
                </a:solidFill>
              </a:rPr>
              <a:t>COMPLETION STATUS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778494" y="1833823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L3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549873" y="1647350"/>
            <a:ext cx="1866113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EXECUTE 4. Rates</a:t>
            </a:r>
            <a:endParaRPr lang="en-US" sz="1200" b="1" dirty="0">
              <a:solidFill>
                <a:srgbClr val="0070C0"/>
              </a:solidFill>
            </a:endParaRPr>
          </a:p>
        </p:txBody>
      </p:sp>
      <p:pic>
        <p:nvPicPr>
          <p:cNvPr id="109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226" y="2797055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/>
          <p:cNvSpPr txBox="1"/>
          <p:nvPr/>
        </p:nvSpPr>
        <p:spPr>
          <a:xfrm>
            <a:off x="5958917" y="2797055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L3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5730296" y="2610582"/>
            <a:ext cx="1866113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EXECUTE 9. Cricket</a:t>
            </a:r>
            <a:endParaRPr lang="en-US" sz="1200" b="1" dirty="0">
              <a:solidFill>
                <a:srgbClr val="0070C0"/>
              </a:solidFill>
            </a:endParaRPr>
          </a:p>
        </p:txBody>
      </p:sp>
      <p:cxnSp>
        <p:nvCxnSpPr>
          <p:cNvPr id="112" name="Straight Arrow Connector 111"/>
          <p:cNvCxnSpPr>
            <a:stCxn id="49" idx="3"/>
            <a:endCxn id="106" idx="1"/>
          </p:cNvCxnSpPr>
          <p:nvPr/>
        </p:nvCxnSpPr>
        <p:spPr>
          <a:xfrm flipV="1">
            <a:off x="4217020" y="2199364"/>
            <a:ext cx="1542783" cy="70640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49" idx="3"/>
            <a:endCxn id="109" idx="1"/>
          </p:cNvCxnSpPr>
          <p:nvPr/>
        </p:nvCxnSpPr>
        <p:spPr>
          <a:xfrm>
            <a:off x="4217020" y="2905764"/>
            <a:ext cx="1723206" cy="256832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49" idx="3"/>
            <a:endCxn id="53" idx="1"/>
          </p:cNvCxnSpPr>
          <p:nvPr/>
        </p:nvCxnSpPr>
        <p:spPr>
          <a:xfrm>
            <a:off x="4217020" y="2905764"/>
            <a:ext cx="1075060" cy="816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45" idx="3"/>
            <a:endCxn id="49" idx="1"/>
          </p:cNvCxnSpPr>
          <p:nvPr/>
        </p:nvCxnSpPr>
        <p:spPr>
          <a:xfrm>
            <a:off x="2571180" y="2858436"/>
            <a:ext cx="982364" cy="47328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1028" idx="3"/>
            <a:endCxn id="45" idx="1"/>
          </p:cNvCxnSpPr>
          <p:nvPr/>
        </p:nvCxnSpPr>
        <p:spPr>
          <a:xfrm flipV="1">
            <a:off x="1347044" y="2858436"/>
            <a:ext cx="560660" cy="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269953" y="4242872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L3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6041332" y="4056399"/>
            <a:ext cx="2035011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EXECUTE 11. Report 11</a:t>
            </a:r>
            <a:endParaRPr lang="en-US" sz="1200" b="1" dirty="0">
              <a:solidFill>
                <a:srgbClr val="0070C0"/>
              </a:solidFill>
            </a:endParaRPr>
          </a:p>
        </p:txBody>
      </p:sp>
      <p:cxnSp>
        <p:nvCxnSpPr>
          <p:cNvPr id="132" name="Straight Arrow Connector 131"/>
          <p:cNvCxnSpPr>
            <a:stCxn id="61" idx="3"/>
            <a:endCxn id="129" idx="1"/>
          </p:cNvCxnSpPr>
          <p:nvPr/>
        </p:nvCxnSpPr>
        <p:spPr>
          <a:xfrm flipV="1">
            <a:off x="4264146" y="4608413"/>
            <a:ext cx="1987116" cy="602708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61" idx="3"/>
            <a:endCxn id="65" idx="1"/>
          </p:cNvCxnSpPr>
          <p:nvPr/>
        </p:nvCxnSpPr>
        <p:spPr>
          <a:xfrm>
            <a:off x="4264146" y="5211121"/>
            <a:ext cx="1075060" cy="816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stCxn id="57" idx="3"/>
            <a:endCxn id="61" idx="1"/>
          </p:cNvCxnSpPr>
          <p:nvPr/>
        </p:nvCxnSpPr>
        <p:spPr>
          <a:xfrm>
            <a:off x="2618306" y="5163793"/>
            <a:ext cx="982364" cy="47328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6745790" y="6283999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L3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517170" y="6097526"/>
            <a:ext cx="1631182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EXECUTE 3. Claims</a:t>
            </a:r>
            <a:endParaRPr lang="en-US" sz="1200" b="1" dirty="0">
              <a:solidFill>
                <a:srgbClr val="0070C0"/>
              </a:solidFill>
            </a:endParaRPr>
          </a:p>
        </p:txBody>
      </p:sp>
      <p:cxnSp>
        <p:nvCxnSpPr>
          <p:cNvPr id="145" name="Straight Arrow Connector 144"/>
          <p:cNvCxnSpPr>
            <a:stCxn id="78" idx="3"/>
            <a:endCxn id="82" idx="1"/>
          </p:cNvCxnSpPr>
          <p:nvPr/>
        </p:nvCxnSpPr>
        <p:spPr>
          <a:xfrm>
            <a:off x="4288300" y="7219699"/>
            <a:ext cx="1075060" cy="816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78" idx="3"/>
            <a:endCxn id="142" idx="1"/>
          </p:cNvCxnSpPr>
          <p:nvPr/>
        </p:nvCxnSpPr>
        <p:spPr>
          <a:xfrm flipV="1">
            <a:off x="4288300" y="6649540"/>
            <a:ext cx="2438799" cy="57015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stCxn id="74" idx="3"/>
          </p:cNvCxnSpPr>
          <p:nvPr/>
        </p:nvCxnSpPr>
        <p:spPr>
          <a:xfrm>
            <a:off x="2642460" y="7172371"/>
            <a:ext cx="1109795" cy="4732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90" idx="3"/>
            <a:endCxn id="94" idx="1"/>
          </p:cNvCxnSpPr>
          <p:nvPr/>
        </p:nvCxnSpPr>
        <p:spPr>
          <a:xfrm>
            <a:off x="2638488" y="9046281"/>
            <a:ext cx="982364" cy="47328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94" idx="3"/>
            <a:endCxn id="98" idx="1"/>
          </p:cNvCxnSpPr>
          <p:nvPr/>
        </p:nvCxnSpPr>
        <p:spPr>
          <a:xfrm>
            <a:off x="4284328" y="9093609"/>
            <a:ext cx="1075060" cy="816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0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667" y="8017481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1" name="TextBox 160"/>
          <p:cNvSpPr txBox="1"/>
          <p:nvPr/>
        </p:nvSpPr>
        <p:spPr>
          <a:xfrm>
            <a:off x="7143358" y="8017481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L3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6914738" y="7831008"/>
            <a:ext cx="1833726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EXECUTE 8. Catastrophe</a:t>
            </a:r>
            <a:endParaRPr lang="en-US" sz="1200" b="1" dirty="0">
              <a:solidFill>
                <a:srgbClr val="0070C0"/>
              </a:solidFill>
            </a:endParaRPr>
          </a:p>
        </p:txBody>
      </p:sp>
      <p:pic>
        <p:nvPicPr>
          <p:cNvPr id="163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595" y="8955755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" name="TextBox 163"/>
          <p:cNvSpPr txBox="1"/>
          <p:nvPr/>
        </p:nvSpPr>
        <p:spPr>
          <a:xfrm>
            <a:off x="6467286" y="8955755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L3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6238665" y="8769282"/>
            <a:ext cx="1837677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EXECUTE 6. Products</a:t>
            </a:r>
            <a:endParaRPr lang="en-US" sz="1200" b="1" dirty="0">
              <a:solidFill>
                <a:srgbClr val="0070C0"/>
              </a:solidFill>
            </a:endParaRPr>
          </a:p>
        </p:txBody>
      </p:sp>
      <p:pic>
        <p:nvPicPr>
          <p:cNvPr id="166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825" y="9734809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7" name="TextBox 166"/>
          <p:cNvSpPr txBox="1"/>
          <p:nvPr/>
        </p:nvSpPr>
        <p:spPr>
          <a:xfrm>
            <a:off x="5903516" y="9734809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L3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5674896" y="9548336"/>
            <a:ext cx="174109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EXECUTE 13. Reports 13</a:t>
            </a:r>
            <a:endParaRPr lang="en-US" sz="1200" b="1" dirty="0">
              <a:solidFill>
                <a:srgbClr val="0070C0"/>
              </a:solidFill>
            </a:endParaRPr>
          </a:p>
        </p:txBody>
      </p:sp>
      <p:cxnSp>
        <p:nvCxnSpPr>
          <p:cNvPr id="169" name="Straight Arrow Connector 168"/>
          <p:cNvCxnSpPr>
            <a:stCxn id="94" idx="3"/>
            <a:endCxn id="160" idx="1"/>
          </p:cNvCxnSpPr>
          <p:nvPr/>
        </p:nvCxnSpPr>
        <p:spPr>
          <a:xfrm flipV="1">
            <a:off x="4284328" y="8383022"/>
            <a:ext cx="2840339" cy="71058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stCxn id="94" idx="3"/>
            <a:endCxn id="163" idx="1"/>
          </p:cNvCxnSpPr>
          <p:nvPr/>
        </p:nvCxnSpPr>
        <p:spPr>
          <a:xfrm>
            <a:off x="4284328" y="9093609"/>
            <a:ext cx="2164267" cy="22768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94" idx="3"/>
            <a:endCxn id="166" idx="1"/>
          </p:cNvCxnSpPr>
          <p:nvPr/>
        </p:nvCxnSpPr>
        <p:spPr>
          <a:xfrm>
            <a:off x="4284328" y="9093609"/>
            <a:ext cx="1600497" cy="100674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8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474" y="10899136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9" name="TextBox 178"/>
          <p:cNvSpPr txBox="1"/>
          <p:nvPr/>
        </p:nvSpPr>
        <p:spPr>
          <a:xfrm>
            <a:off x="2115165" y="10899136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L1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1902075" y="10586211"/>
            <a:ext cx="1296144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030A0"/>
                </a:solidFill>
              </a:rPr>
              <a:t>i</a:t>
            </a:r>
            <a:r>
              <a:rPr lang="en-US" sz="1100" dirty="0" smtClean="0">
                <a:solidFill>
                  <a:srgbClr val="7030A0"/>
                </a:solidFill>
              </a:rPr>
              <a:t>nstance bound by RUN_GROUP 1</a:t>
            </a:r>
            <a:endParaRPr lang="en-US" sz="1100" dirty="0">
              <a:solidFill>
                <a:srgbClr val="7030A0"/>
              </a:solidFill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2020899" y="11561109"/>
            <a:ext cx="1177320" cy="64633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p</a:t>
            </a:r>
            <a:r>
              <a:rPr lang="en-US" sz="1200" b="1" dirty="0" smtClean="0">
                <a:solidFill>
                  <a:srgbClr val="0070C0"/>
                </a:solidFill>
              </a:rPr>
              <a:t>arse RUN_ORDER ascending</a:t>
            </a:r>
            <a:endParaRPr lang="en-US" sz="1200" b="1" dirty="0">
              <a:solidFill>
                <a:srgbClr val="0070C0"/>
              </a:solidFill>
            </a:endParaRPr>
          </a:p>
        </p:txBody>
      </p:sp>
      <p:pic>
        <p:nvPicPr>
          <p:cNvPr id="182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314" y="10946464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3" name="TextBox 182"/>
          <p:cNvSpPr txBox="1"/>
          <p:nvPr/>
        </p:nvSpPr>
        <p:spPr>
          <a:xfrm>
            <a:off x="3761005" y="10946464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L2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3532385" y="10749916"/>
            <a:ext cx="117732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RUN_ORDER 2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3472973" y="11685708"/>
            <a:ext cx="1909078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030A0"/>
                </a:solidFill>
              </a:rPr>
              <a:t>p</a:t>
            </a:r>
            <a:r>
              <a:rPr lang="en-US" sz="1100" dirty="0" smtClean="0">
                <a:solidFill>
                  <a:srgbClr val="7030A0"/>
                </a:solidFill>
              </a:rPr>
              <a:t>arse selection</a:t>
            </a:r>
          </a:p>
          <a:p>
            <a:r>
              <a:rPr lang="en-US" sz="1100" dirty="0" smtClean="0">
                <a:solidFill>
                  <a:srgbClr val="7030A0"/>
                </a:solidFill>
              </a:rPr>
              <a:t>If 6 </a:t>
            </a:r>
            <a:r>
              <a:rPr lang="en-US" sz="1100" dirty="0" err="1" smtClean="0">
                <a:solidFill>
                  <a:srgbClr val="7030A0"/>
                </a:solidFill>
              </a:rPr>
              <a:t>rc</a:t>
            </a:r>
            <a:r>
              <a:rPr lang="en-US" sz="1100" dirty="0" smtClean="0">
                <a:solidFill>
                  <a:srgbClr val="7030A0"/>
                </a:solidFill>
              </a:rPr>
              <a:t>=0 10. James </a:t>
            </a:r>
          </a:p>
          <a:p>
            <a:r>
              <a:rPr lang="en-US" sz="1100" dirty="0" smtClean="0">
                <a:solidFill>
                  <a:srgbClr val="7030A0"/>
                </a:solidFill>
              </a:rPr>
              <a:t>If 11 &amp; 13 </a:t>
            </a:r>
            <a:r>
              <a:rPr lang="en-US" sz="1100" dirty="0" err="1" smtClean="0">
                <a:solidFill>
                  <a:srgbClr val="7030A0"/>
                </a:solidFill>
              </a:rPr>
              <a:t>rc</a:t>
            </a:r>
            <a:r>
              <a:rPr lang="en-US" sz="1100" dirty="0" smtClean="0">
                <a:solidFill>
                  <a:srgbClr val="7030A0"/>
                </a:solidFill>
              </a:rPr>
              <a:t>=0 14. Report 14 </a:t>
            </a:r>
          </a:p>
          <a:p>
            <a:pPr algn="r"/>
            <a:r>
              <a:rPr lang="en-US" sz="1100" dirty="0" smtClean="0">
                <a:solidFill>
                  <a:srgbClr val="7030A0"/>
                </a:solidFill>
              </a:rPr>
              <a:t>…in parallel</a:t>
            </a:r>
            <a:endParaRPr lang="en-US" sz="1100" dirty="0">
              <a:solidFill>
                <a:srgbClr val="7030A0"/>
              </a:solidFill>
            </a:endParaRPr>
          </a:p>
        </p:txBody>
      </p:sp>
      <p:pic>
        <p:nvPicPr>
          <p:cNvPr id="186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850" y="10954627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7" name="TextBox 186"/>
          <p:cNvSpPr txBox="1"/>
          <p:nvPr/>
        </p:nvSpPr>
        <p:spPr>
          <a:xfrm>
            <a:off x="5499541" y="10954627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L3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5270921" y="10768154"/>
            <a:ext cx="151389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EXECUTE 10. James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2137310" y="12123273"/>
            <a:ext cx="823260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solidFill>
                  <a:srgbClr val="7030A0"/>
                </a:solidFill>
              </a:rPr>
              <a:t>…parse 3</a:t>
            </a:r>
            <a:endParaRPr lang="en-US" sz="1100" dirty="0">
              <a:solidFill>
                <a:srgbClr val="7030A0"/>
              </a:solidFill>
            </a:endParaRPr>
          </a:p>
        </p:txBody>
      </p:sp>
      <p:cxnSp>
        <p:nvCxnSpPr>
          <p:cNvPr id="190" name="Straight Arrow Connector 189"/>
          <p:cNvCxnSpPr>
            <a:stCxn id="178" idx="3"/>
            <a:endCxn id="182" idx="1"/>
          </p:cNvCxnSpPr>
          <p:nvPr/>
        </p:nvCxnSpPr>
        <p:spPr>
          <a:xfrm>
            <a:off x="2759950" y="11264677"/>
            <a:ext cx="982364" cy="47328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stCxn id="182" idx="3"/>
            <a:endCxn id="186" idx="1"/>
          </p:cNvCxnSpPr>
          <p:nvPr/>
        </p:nvCxnSpPr>
        <p:spPr>
          <a:xfrm>
            <a:off x="4405790" y="11312005"/>
            <a:ext cx="1075060" cy="816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2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057" y="11174151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3" name="TextBox 192"/>
          <p:cNvSpPr txBox="1"/>
          <p:nvPr/>
        </p:nvSpPr>
        <p:spPr>
          <a:xfrm>
            <a:off x="6588748" y="11174151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L3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6360127" y="10987678"/>
            <a:ext cx="1837677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EXECUTE 14. Report 14</a:t>
            </a:r>
            <a:endParaRPr lang="en-US" sz="1200" b="1" dirty="0">
              <a:solidFill>
                <a:srgbClr val="0070C0"/>
              </a:solidFill>
            </a:endParaRPr>
          </a:p>
        </p:txBody>
      </p:sp>
      <p:cxnSp>
        <p:nvCxnSpPr>
          <p:cNvPr id="199" name="Straight Arrow Connector 198"/>
          <p:cNvCxnSpPr>
            <a:stCxn id="182" idx="3"/>
            <a:endCxn id="192" idx="1"/>
          </p:cNvCxnSpPr>
          <p:nvPr/>
        </p:nvCxnSpPr>
        <p:spPr>
          <a:xfrm>
            <a:off x="4405790" y="11312005"/>
            <a:ext cx="2164267" cy="22768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9948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099" y="6226311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042" y="4282095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803" y="1833823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0568" y="-531440"/>
            <a:ext cx="4109516" cy="2001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92896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702259" y="2492896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L0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95536" y="3140968"/>
            <a:ext cx="117732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RUN_GROUP 1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7504" y="2155503"/>
            <a:ext cx="760978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030A0"/>
                </a:solidFill>
              </a:rPr>
              <a:t>a</a:t>
            </a:r>
            <a:r>
              <a:rPr lang="en-US" sz="1100" dirty="0" smtClean="0">
                <a:solidFill>
                  <a:srgbClr val="7030A0"/>
                </a:solidFill>
              </a:rPr>
              <a:t>ll run groups run in </a:t>
            </a:r>
            <a:r>
              <a:rPr lang="en-US" sz="1100" b="1" dirty="0" smtClean="0">
                <a:solidFill>
                  <a:srgbClr val="7030A0"/>
                </a:solidFill>
              </a:rPr>
              <a:t>parallel</a:t>
            </a:r>
            <a:endParaRPr lang="en-US" sz="1100" b="1" dirty="0">
              <a:solidFill>
                <a:srgbClr val="7030A0"/>
              </a:solidFill>
            </a:endParaRPr>
          </a:p>
        </p:txBody>
      </p:sp>
      <p:pic>
        <p:nvPicPr>
          <p:cNvPr id="45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92895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1926395" y="2492895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L1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713305" y="2179970"/>
            <a:ext cx="1296144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030A0"/>
                </a:solidFill>
              </a:rPr>
              <a:t>i</a:t>
            </a:r>
            <a:r>
              <a:rPr lang="en-US" sz="1100" dirty="0" smtClean="0">
                <a:solidFill>
                  <a:srgbClr val="7030A0"/>
                </a:solidFill>
              </a:rPr>
              <a:t>nstance bound by </a:t>
            </a:r>
            <a:r>
              <a:rPr lang="en-US" sz="1100" b="1" dirty="0" smtClean="0">
                <a:solidFill>
                  <a:srgbClr val="7030A0"/>
                </a:solidFill>
              </a:rPr>
              <a:t>RUN_GROUP 1</a:t>
            </a:r>
            <a:endParaRPr lang="en-US" sz="1100" b="1" dirty="0">
              <a:solidFill>
                <a:srgbClr val="7030A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832129" y="3154868"/>
            <a:ext cx="1177320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p</a:t>
            </a:r>
            <a:r>
              <a:rPr lang="en-US" sz="1200" b="1" dirty="0" smtClean="0">
                <a:solidFill>
                  <a:srgbClr val="0070C0"/>
                </a:solidFill>
              </a:rPr>
              <a:t>arse RUN_ORDER 1 </a:t>
            </a:r>
            <a:endParaRPr lang="en-US" sz="1200" b="1" dirty="0">
              <a:solidFill>
                <a:srgbClr val="0070C0"/>
              </a:solidFill>
            </a:endParaRPr>
          </a:p>
        </p:txBody>
      </p:sp>
      <p:pic>
        <p:nvPicPr>
          <p:cNvPr id="49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544" y="2540223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3572235" y="2540223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L2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343615" y="2343675"/>
            <a:ext cx="117732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RUN_ORDER 1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203848" y="2996952"/>
            <a:ext cx="1296144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7030A0"/>
                </a:solidFill>
              </a:rPr>
              <a:t>selection</a:t>
            </a:r>
          </a:p>
          <a:p>
            <a:r>
              <a:rPr lang="en-US" sz="1100" dirty="0" smtClean="0">
                <a:solidFill>
                  <a:srgbClr val="7030A0"/>
                </a:solidFill>
              </a:rPr>
              <a:t>2. Termination</a:t>
            </a:r>
          </a:p>
          <a:p>
            <a:r>
              <a:rPr lang="en-US" sz="1100" dirty="0" smtClean="0">
                <a:solidFill>
                  <a:srgbClr val="7030A0"/>
                </a:solidFill>
              </a:rPr>
              <a:t>4. Rates</a:t>
            </a:r>
          </a:p>
          <a:p>
            <a:r>
              <a:rPr lang="en-US" sz="1100" dirty="0" smtClean="0">
                <a:solidFill>
                  <a:srgbClr val="7030A0"/>
                </a:solidFill>
              </a:rPr>
              <a:t>9. Cricket</a:t>
            </a:r>
          </a:p>
        </p:txBody>
      </p:sp>
      <p:pic>
        <p:nvPicPr>
          <p:cNvPr id="53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548386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5310771" y="2548386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L3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082150" y="2361913"/>
            <a:ext cx="1866113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EXECUTE 2. Termination</a:t>
            </a:r>
            <a:endParaRPr lang="en-US" sz="1200" b="1" dirty="0">
              <a:solidFill>
                <a:srgbClr val="0070C0"/>
              </a:solidFill>
            </a:endParaRPr>
          </a:p>
        </p:txBody>
      </p:sp>
      <p:pic>
        <p:nvPicPr>
          <p:cNvPr id="57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830" y="4798252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1973521" y="4798252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L1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760431" y="4485327"/>
            <a:ext cx="1296144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030A0"/>
                </a:solidFill>
              </a:rPr>
              <a:t>i</a:t>
            </a:r>
            <a:r>
              <a:rPr lang="en-US" sz="1100" dirty="0" smtClean="0">
                <a:solidFill>
                  <a:srgbClr val="7030A0"/>
                </a:solidFill>
              </a:rPr>
              <a:t>nstance bound by </a:t>
            </a:r>
            <a:r>
              <a:rPr lang="en-US" sz="1100" b="1" dirty="0" smtClean="0">
                <a:solidFill>
                  <a:srgbClr val="7030A0"/>
                </a:solidFill>
              </a:rPr>
              <a:t>RUN_GROUP 1</a:t>
            </a:r>
            <a:endParaRPr lang="en-US" sz="1100" b="1" dirty="0">
              <a:solidFill>
                <a:srgbClr val="7030A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879255" y="5460225"/>
            <a:ext cx="1177320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p</a:t>
            </a:r>
            <a:r>
              <a:rPr lang="en-US" sz="1200" b="1" dirty="0" smtClean="0">
                <a:solidFill>
                  <a:srgbClr val="0070C0"/>
                </a:solidFill>
              </a:rPr>
              <a:t>arse RUN_ORDER 2</a:t>
            </a:r>
            <a:endParaRPr lang="en-US" sz="1200" b="1" dirty="0">
              <a:solidFill>
                <a:srgbClr val="0070C0"/>
              </a:solidFill>
            </a:endParaRPr>
          </a:p>
        </p:txBody>
      </p:sp>
      <p:pic>
        <p:nvPicPr>
          <p:cNvPr id="61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670" y="4845580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3619361" y="4845580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L2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390741" y="4649032"/>
            <a:ext cx="117732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RUN_ORDER 2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131840" y="5277108"/>
            <a:ext cx="1600712" cy="6001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7030A0"/>
                </a:solidFill>
              </a:rPr>
              <a:t>selection</a:t>
            </a:r>
          </a:p>
          <a:p>
            <a:r>
              <a:rPr lang="en-US" sz="1100" dirty="0" smtClean="0">
                <a:solidFill>
                  <a:srgbClr val="7030A0"/>
                </a:solidFill>
              </a:rPr>
              <a:t>If 2 </a:t>
            </a:r>
            <a:r>
              <a:rPr lang="en-US" sz="1100" dirty="0" err="1" smtClean="0">
                <a:solidFill>
                  <a:srgbClr val="7030A0"/>
                </a:solidFill>
              </a:rPr>
              <a:t>rc</a:t>
            </a:r>
            <a:r>
              <a:rPr lang="en-US" sz="1100" dirty="0" smtClean="0">
                <a:solidFill>
                  <a:srgbClr val="7030A0"/>
                </a:solidFill>
              </a:rPr>
              <a:t>=0 1. Emulation</a:t>
            </a:r>
          </a:p>
          <a:p>
            <a:r>
              <a:rPr lang="en-US" sz="1100" dirty="0" smtClean="0">
                <a:solidFill>
                  <a:srgbClr val="7030A0"/>
                </a:solidFill>
              </a:rPr>
              <a:t>If 4 </a:t>
            </a:r>
            <a:r>
              <a:rPr lang="en-US" sz="1100" dirty="0" err="1" smtClean="0">
                <a:solidFill>
                  <a:srgbClr val="7030A0"/>
                </a:solidFill>
              </a:rPr>
              <a:t>rc</a:t>
            </a:r>
            <a:r>
              <a:rPr lang="en-US" sz="1100" dirty="0" smtClean="0">
                <a:solidFill>
                  <a:srgbClr val="7030A0"/>
                </a:solidFill>
              </a:rPr>
              <a:t>=0 11. Report 11</a:t>
            </a:r>
          </a:p>
        </p:txBody>
      </p:sp>
      <p:pic>
        <p:nvPicPr>
          <p:cNvPr id="65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206" y="4853743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/>
          <p:cNvSpPr txBox="1"/>
          <p:nvPr/>
        </p:nvSpPr>
        <p:spPr>
          <a:xfrm>
            <a:off x="5357897" y="4853743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L3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129276" y="4667270"/>
            <a:ext cx="2035011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EXECUTE 1. Emulation</a:t>
            </a:r>
            <a:endParaRPr lang="en-US" sz="1200" b="1" dirty="0">
              <a:solidFill>
                <a:srgbClr val="0070C0"/>
              </a:solidFill>
            </a:endParaRPr>
          </a:p>
        </p:txBody>
      </p:sp>
      <p:cxnSp>
        <p:nvCxnSpPr>
          <p:cNvPr id="40" name="Curved Connector 39"/>
          <p:cNvCxnSpPr>
            <a:stCxn id="2" idx="4"/>
            <a:endCxn id="59" idx="0"/>
          </p:cNvCxnSpPr>
          <p:nvPr/>
        </p:nvCxnSpPr>
        <p:spPr>
          <a:xfrm rot="5400000">
            <a:off x="3789490" y="2192029"/>
            <a:ext cx="912311" cy="3674284"/>
          </a:xfrm>
          <a:prstGeom prst="curvedConnector3">
            <a:avLst>
              <a:gd name="adj1" fmla="val 50000"/>
            </a:avLst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 rot="20898580">
            <a:off x="4650514" y="3440600"/>
            <a:ext cx="979149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0000"/>
                </a:solidFill>
              </a:rPr>
              <a:t>COMPLETION STATUS</a:t>
            </a:r>
            <a:endParaRPr lang="en-US" sz="1100" dirty="0">
              <a:solidFill>
                <a:srgbClr val="FF0000"/>
              </a:solidFill>
            </a:endParaRPr>
          </a:p>
        </p:txBody>
      </p:sp>
      <p:pic>
        <p:nvPicPr>
          <p:cNvPr id="74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984" y="6806830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/>
          <p:cNvSpPr txBox="1"/>
          <p:nvPr/>
        </p:nvSpPr>
        <p:spPr>
          <a:xfrm>
            <a:off x="1997675" y="6806830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L1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784585" y="6493905"/>
            <a:ext cx="1296144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030A0"/>
                </a:solidFill>
              </a:rPr>
              <a:t>i</a:t>
            </a:r>
            <a:r>
              <a:rPr lang="en-US" sz="1100" dirty="0" smtClean="0">
                <a:solidFill>
                  <a:srgbClr val="7030A0"/>
                </a:solidFill>
              </a:rPr>
              <a:t>nstance bound by </a:t>
            </a:r>
            <a:r>
              <a:rPr lang="en-US" sz="1100" b="1" dirty="0" smtClean="0">
                <a:solidFill>
                  <a:srgbClr val="7030A0"/>
                </a:solidFill>
              </a:rPr>
              <a:t>RUN_GROUP 1</a:t>
            </a:r>
            <a:endParaRPr lang="en-US" sz="1100" b="1" dirty="0">
              <a:solidFill>
                <a:srgbClr val="7030A0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903409" y="7468803"/>
            <a:ext cx="1177320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p</a:t>
            </a:r>
            <a:r>
              <a:rPr lang="en-US" sz="1200" b="1" dirty="0" smtClean="0">
                <a:solidFill>
                  <a:srgbClr val="0070C0"/>
                </a:solidFill>
              </a:rPr>
              <a:t>arse RUN_ORDER 3</a:t>
            </a:r>
            <a:endParaRPr lang="en-US" sz="1200" b="1" dirty="0">
              <a:solidFill>
                <a:srgbClr val="0070C0"/>
              </a:solidFill>
            </a:endParaRPr>
          </a:p>
        </p:txBody>
      </p:sp>
      <p:pic>
        <p:nvPicPr>
          <p:cNvPr id="78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824" y="6854158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/>
          <p:cNvSpPr txBox="1"/>
          <p:nvPr/>
        </p:nvSpPr>
        <p:spPr>
          <a:xfrm>
            <a:off x="3643515" y="6854158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L2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414895" y="6657610"/>
            <a:ext cx="117732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RUN_ORDER 3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156206" y="7293332"/>
            <a:ext cx="1600712" cy="6001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7030A0"/>
                </a:solidFill>
              </a:rPr>
              <a:t>selection</a:t>
            </a:r>
          </a:p>
          <a:p>
            <a:r>
              <a:rPr lang="en-US" sz="1100" dirty="0" smtClean="0">
                <a:solidFill>
                  <a:srgbClr val="7030A0"/>
                </a:solidFill>
              </a:rPr>
              <a:t>If 1 &amp; 2 </a:t>
            </a:r>
            <a:r>
              <a:rPr lang="en-US" sz="1100" dirty="0" err="1" smtClean="0">
                <a:solidFill>
                  <a:srgbClr val="7030A0"/>
                </a:solidFill>
              </a:rPr>
              <a:t>rc</a:t>
            </a:r>
            <a:r>
              <a:rPr lang="en-US" sz="1100" dirty="0" smtClean="0">
                <a:solidFill>
                  <a:srgbClr val="7030A0"/>
                </a:solidFill>
              </a:rPr>
              <a:t>=0 3. Claims</a:t>
            </a:r>
          </a:p>
          <a:p>
            <a:r>
              <a:rPr lang="en-US" sz="1100" dirty="0" smtClean="0">
                <a:solidFill>
                  <a:srgbClr val="7030A0"/>
                </a:solidFill>
              </a:rPr>
              <a:t>If 11 </a:t>
            </a:r>
            <a:r>
              <a:rPr lang="en-US" sz="1100" dirty="0" err="1" smtClean="0">
                <a:solidFill>
                  <a:srgbClr val="7030A0"/>
                </a:solidFill>
              </a:rPr>
              <a:t>rc</a:t>
            </a:r>
            <a:r>
              <a:rPr lang="en-US" sz="1100" dirty="0" smtClean="0">
                <a:solidFill>
                  <a:srgbClr val="7030A0"/>
                </a:solidFill>
              </a:rPr>
              <a:t>=0 12. Report 12</a:t>
            </a:r>
          </a:p>
        </p:txBody>
      </p:sp>
      <p:pic>
        <p:nvPicPr>
          <p:cNvPr id="82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360" y="6862321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TextBox 82"/>
          <p:cNvSpPr txBox="1"/>
          <p:nvPr/>
        </p:nvSpPr>
        <p:spPr>
          <a:xfrm>
            <a:off x="5382051" y="6862321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L3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153431" y="6675848"/>
            <a:ext cx="1905406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EXECUTE 12. Report 12</a:t>
            </a:r>
            <a:endParaRPr lang="en-US" sz="1200" b="1" dirty="0">
              <a:solidFill>
                <a:srgbClr val="0070C0"/>
              </a:solidFill>
            </a:endParaRPr>
          </a:p>
        </p:txBody>
      </p:sp>
      <p:cxnSp>
        <p:nvCxnSpPr>
          <p:cNvPr id="86" name="Curved Connector 85"/>
          <p:cNvCxnSpPr>
            <a:stCxn id="123" idx="3"/>
            <a:endCxn id="76" idx="0"/>
          </p:cNvCxnSpPr>
          <p:nvPr/>
        </p:nvCxnSpPr>
        <p:spPr>
          <a:xfrm rot="5400000">
            <a:off x="3483281" y="4410505"/>
            <a:ext cx="1032777" cy="3134023"/>
          </a:xfrm>
          <a:prstGeom prst="curvedConnector3">
            <a:avLst>
              <a:gd name="adj1" fmla="val 50000"/>
            </a:avLst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 rot="20117554">
            <a:off x="5049282" y="5621513"/>
            <a:ext cx="979149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0000"/>
                </a:solidFill>
              </a:rPr>
              <a:t>COMPLETION STATUS</a:t>
            </a:r>
            <a:endParaRPr lang="en-US" sz="1100" dirty="0">
              <a:solidFill>
                <a:srgbClr val="FF0000"/>
              </a:solidFill>
            </a:endParaRPr>
          </a:p>
        </p:txBody>
      </p:sp>
      <p:pic>
        <p:nvPicPr>
          <p:cNvPr id="90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012" y="8680740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1993703" y="8680740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L1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780613" y="8367815"/>
            <a:ext cx="1296144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030A0"/>
                </a:solidFill>
              </a:rPr>
              <a:t>i</a:t>
            </a:r>
            <a:r>
              <a:rPr lang="en-US" sz="1100" dirty="0" smtClean="0">
                <a:solidFill>
                  <a:srgbClr val="7030A0"/>
                </a:solidFill>
              </a:rPr>
              <a:t>nstance bound by </a:t>
            </a:r>
            <a:r>
              <a:rPr lang="en-US" sz="1100" b="1" dirty="0" smtClean="0">
                <a:solidFill>
                  <a:srgbClr val="7030A0"/>
                </a:solidFill>
              </a:rPr>
              <a:t>RUN_GROUP 1</a:t>
            </a:r>
            <a:endParaRPr lang="en-US" sz="1100" b="1" dirty="0">
              <a:solidFill>
                <a:srgbClr val="7030A0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899437" y="9342713"/>
            <a:ext cx="1177320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p</a:t>
            </a:r>
            <a:r>
              <a:rPr lang="en-US" sz="1200" b="1" dirty="0" smtClean="0">
                <a:solidFill>
                  <a:srgbClr val="0070C0"/>
                </a:solidFill>
              </a:rPr>
              <a:t>arse RUN_ORDER 4</a:t>
            </a:r>
            <a:endParaRPr lang="en-US" sz="1200" b="1" dirty="0">
              <a:solidFill>
                <a:srgbClr val="0070C0"/>
              </a:solidFill>
            </a:endParaRPr>
          </a:p>
        </p:txBody>
      </p:sp>
      <p:pic>
        <p:nvPicPr>
          <p:cNvPr id="94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852" y="8728068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TextBox 94"/>
          <p:cNvSpPr txBox="1"/>
          <p:nvPr/>
        </p:nvSpPr>
        <p:spPr>
          <a:xfrm>
            <a:off x="3639543" y="8728068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L2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410923" y="8531520"/>
            <a:ext cx="117732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RUN_ORDER 4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202128" y="9189640"/>
            <a:ext cx="1801920" cy="93871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7030A0"/>
                </a:solidFill>
              </a:rPr>
              <a:t>selection</a:t>
            </a:r>
          </a:p>
          <a:p>
            <a:r>
              <a:rPr lang="en-US" sz="1100" dirty="0" smtClean="0">
                <a:solidFill>
                  <a:srgbClr val="7030A0"/>
                </a:solidFill>
              </a:rPr>
              <a:t>If 1 &amp; 3 </a:t>
            </a:r>
            <a:r>
              <a:rPr lang="en-US" sz="1100" dirty="0" err="1" smtClean="0">
                <a:solidFill>
                  <a:srgbClr val="7030A0"/>
                </a:solidFill>
              </a:rPr>
              <a:t>rc</a:t>
            </a:r>
            <a:r>
              <a:rPr lang="en-US" sz="1100" dirty="0" smtClean="0">
                <a:solidFill>
                  <a:srgbClr val="7030A0"/>
                </a:solidFill>
              </a:rPr>
              <a:t>=0 5. Pricing </a:t>
            </a:r>
          </a:p>
          <a:p>
            <a:r>
              <a:rPr lang="en-US" sz="1100" dirty="0" smtClean="0">
                <a:solidFill>
                  <a:srgbClr val="7030A0"/>
                </a:solidFill>
              </a:rPr>
              <a:t>If 3 </a:t>
            </a:r>
            <a:r>
              <a:rPr lang="en-US" sz="1100" dirty="0" err="1" smtClean="0">
                <a:solidFill>
                  <a:srgbClr val="7030A0"/>
                </a:solidFill>
              </a:rPr>
              <a:t>rc</a:t>
            </a:r>
            <a:r>
              <a:rPr lang="en-US" sz="1100" dirty="0" smtClean="0">
                <a:solidFill>
                  <a:srgbClr val="7030A0"/>
                </a:solidFill>
              </a:rPr>
              <a:t>=0 8. Catastrophe </a:t>
            </a:r>
          </a:p>
          <a:p>
            <a:r>
              <a:rPr lang="en-US" sz="1100" dirty="0">
                <a:solidFill>
                  <a:srgbClr val="7030A0"/>
                </a:solidFill>
              </a:rPr>
              <a:t>If 1, 2 &amp; 3 </a:t>
            </a:r>
            <a:r>
              <a:rPr lang="en-US" sz="1100" dirty="0" err="1" smtClean="0">
                <a:solidFill>
                  <a:srgbClr val="7030A0"/>
                </a:solidFill>
              </a:rPr>
              <a:t>rc</a:t>
            </a:r>
            <a:r>
              <a:rPr lang="en-US" sz="1100" dirty="0" smtClean="0">
                <a:solidFill>
                  <a:srgbClr val="7030A0"/>
                </a:solidFill>
              </a:rPr>
              <a:t>=0 6. Products</a:t>
            </a:r>
          </a:p>
          <a:p>
            <a:r>
              <a:rPr lang="en-US" sz="1100" dirty="0" smtClean="0">
                <a:solidFill>
                  <a:srgbClr val="7030A0"/>
                </a:solidFill>
              </a:rPr>
              <a:t>12 </a:t>
            </a:r>
            <a:r>
              <a:rPr lang="en-US" sz="1100" dirty="0" err="1" smtClean="0">
                <a:solidFill>
                  <a:srgbClr val="7030A0"/>
                </a:solidFill>
              </a:rPr>
              <a:t>rc</a:t>
            </a:r>
            <a:r>
              <a:rPr lang="en-US" sz="1100" dirty="0" smtClean="0">
                <a:solidFill>
                  <a:srgbClr val="7030A0"/>
                </a:solidFill>
              </a:rPr>
              <a:t>=0 13. Report 13</a:t>
            </a:r>
          </a:p>
        </p:txBody>
      </p:sp>
      <p:pic>
        <p:nvPicPr>
          <p:cNvPr id="98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388" y="8736231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98"/>
          <p:cNvSpPr txBox="1"/>
          <p:nvPr/>
        </p:nvSpPr>
        <p:spPr>
          <a:xfrm>
            <a:off x="5378079" y="8736231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L3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149459" y="8549758"/>
            <a:ext cx="151389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EXECUTE 5. Pricing</a:t>
            </a:r>
            <a:endParaRPr lang="en-US" sz="1200" b="1" dirty="0">
              <a:solidFill>
                <a:srgbClr val="0070C0"/>
              </a:solidFill>
            </a:endParaRPr>
          </a:p>
        </p:txBody>
      </p:sp>
      <p:cxnSp>
        <p:nvCxnSpPr>
          <p:cNvPr id="102" name="Curved Connector 101"/>
          <p:cNvCxnSpPr>
            <a:stCxn id="126" idx="4"/>
            <a:endCxn id="92" idx="0"/>
          </p:cNvCxnSpPr>
          <p:nvPr/>
        </p:nvCxnSpPr>
        <p:spPr>
          <a:xfrm rot="5400000">
            <a:off x="4076420" y="5863269"/>
            <a:ext cx="856811" cy="4152280"/>
          </a:xfrm>
          <a:prstGeom prst="curvedConnector3">
            <a:avLst>
              <a:gd name="adj1" fmla="val 50000"/>
            </a:avLst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 rot="21101738">
            <a:off x="4935019" y="7889940"/>
            <a:ext cx="979149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0000"/>
                </a:solidFill>
              </a:rPr>
              <a:t>COMPLETION STATUS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778494" y="1833823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L3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549873" y="1647350"/>
            <a:ext cx="1866113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EXECUTE 4. Rates</a:t>
            </a:r>
            <a:endParaRPr lang="en-US" sz="1200" b="1" dirty="0">
              <a:solidFill>
                <a:srgbClr val="0070C0"/>
              </a:solidFill>
            </a:endParaRPr>
          </a:p>
        </p:txBody>
      </p:sp>
      <p:pic>
        <p:nvPicPr>
          <p:cNvPr id="109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226" y="2797055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/>
          <p:cNvSpPr txBox="1"/>
          <p:nvPr/>
        </p:nvSpPr>
        <p:spPr>
          <a:xfrm>
            <a:off x="5958917" y="2797055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L3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5730296" y="2610582"/>
            <a:ext cx="1866113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EXECUTE 9. Cricket</a:t>
            </a:r>
            <a:endParaRPr lang="en-US" sz="1200" b="1" dirty="0">
              <a:solidFill>
                <a:srgbClr val="0070C0"/>
              </a:solidFill>
            </a:endParaRPr>
          </a:p>
        </p:txBody>
      </p:sp>
      <p:cxnSp>
        <p:nvCxnSpPr>
          <p:cNvPr id="112" name="Straight Arrow Connector 111"/>
          <p:cNvCxnSpPr>
            <a:stCxn id="49" idx="3"/>
            <a:endCxn id="106" idx="1"/>
          </p:cNvCxnSpPr>
          <p:nvPr/>
        </p:nvCxnSpPr>
        <p:spPr>
          <a:xfrm flipV="1">
            <a:off x="4217020" y="2199364"/>
            <a:ext cx="1542783" cy="70640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49" idx="3"/>
            <a:endCxn id="109" idx="1"/>
          </p:cNvCxnSpPr>
          <p:nvPr/>
        </p:nvCxnSpPr>
        <p:spPr>
          <a:xfrm>
            <a:off x="4217020" y="2905764"/>
            <a:ext cx="1723206" cy="256832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49" idx="3"/>
            <a:endCxn id="53" idx="1"/>
          </p:cNvCxnSpPr>
          <p:nvPr/>
        </p:nvCxnSpPr>
        <p:spPr>
          <a:xfrm>
            <a:off x="4217020" y="2905764"/>
            <a:ext cx="1075060" cy="816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45" idx="3"/>
            <a:endCxn id="49" idx="1"/>
          </p:cNvCxnSpPr>
          <p:nvPr/>
        </p:nvCxnSpPr>
        <p:spPr>
          <a:xfrm>
            <a:off x="2571180" y="2858436"/>
            <a:ext cx="982364" cy="47328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1028" idx="3"/>
            <a:endCxn id="45" idx="1"/>
          </p:cNvCxnSpPr>
          <p:nvPr/>
        </p:nvCxnSpPr>
        <p:spPr>
          <a:xfrm flipV="1">
            <a:off x="1347044" y="2858436"/>
            <a:ext cx="560660" cy="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5808733" y="4282095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L3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5580112" y="4095622"/>
            <a:ext cx="2035011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EXECUTE 11. Report 11</a:t>
            </a:r>
            <a:endParaRPr lang="en-US" sz="1200" b="1" dirty="0">
              <a:solidFill>
                <a:srgbClr val="0070C0"/>
              </a:solidFill>
            </a:endParaRPr>
          </a:p>
        </p:txBody>
      </p:sp>
      <p:cxnSp>
        <p:nvCxnSpPr>
          <p:cNvPr id="132" name="Straight Arrow Connector 131"/>
          <p:cNvCxnSpPr>
            <a:stCxn id="61" idx="3"/>
            <a:endCxn id="129" idx="1"/>
          </p:cNvCxnSpPr>
          <p:nvPr/>
        </p:nvCxnSpPr>
        <p:spPr>
          <a:xfrm flipV="1">
            <a:off x="4264146" y="4647636"/>
            <a:ext cx="1525896" cy="563485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61" idx="3"/>
            <a:endCxn id="65" idx="1"/>
          </p:cNvCxnSpPr>
          <p:nvPr/>
        </p:nvCxnSpPr>
        <p:spPr>
          <a:xfrm>
            <a:off x="4264146" y="5211121"/>
            <a:ext cx="1075060" cy="816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stCxn id="57" idx="3"/>
            <a:endCxn id="61" idx="1"/>
          </p:cNvCxnSpPr>
          <p:nvPr/>
        </p:nvCxnSpPr>
        <p:spPr>
          <a:xfrm>
            <a:off x="2618306" y="5163793"/>
            <a:ext cx="982364" cy="47328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6337790" y="6226311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L3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109170" y="6039838"/>
            <a:ext cx="1631182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EXECUTE 3. Claims</a:t>
            </a:r>
            <a:endParaRPr lang="en-US" sz="1200" b="1" dirty="0">
              <a:solidFill>
                <a:srgbClr val="0070C0"/>
              </a:solidFill>
            </a:endParaRPr>
          </a:p>
        </p:txBody>
      </p:sp>
      <p:cxnSp>
        <p:nvCxnSpPr>
          <p:cNvPr id="145" name="Straight Arrow Connector 144"/>
          <p:cNvCxnSpPr>
            <a:stCxn id="78" idx="3"/>
            <a:endCxn id="82" idx="1"/>
          </p:cNvCxnSpPr>
          <p:nvPr/>
        </p:nvCxnSpPr>
        <p:spPr>
          <a:xfrm>
            <a:off x="4288300" y="7219699"/>
            <a:ext cx="1075060" cy="816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78" idx="3"/>
            <a:endCxn id="142" idx="1"/>
          </p:cNvCxnSpPr>
          <p:nvPr/>
        </p:nvCxnSpPr>
        <p:spPr>
          <a:xfrm flipV="1">
            <a:off x="4288300" y="6591852"/>
            <a:ext cx="2030799" cy="62784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stCxn id="74" idx="3"/>
          </p:cNvCxnSpPr>
          <p:nvPr/>
        </p:nvCxnSpPr>
        <p:spPr>
          <a:xfrm>
            <a:off x="2642460" y="7172371"/>
            <a:ext cx="1109795" cy="4732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90" idx="3"/>
            <a:endCxn id="94" idx="1"/>
          </p:cNvCxnSpPr>
          <p:nvPr/>
        </p:nvCxnSpPr>
        <p:spPr>
          <a:xfrm>
            <a:off x="2638488" y="9046281"/>
            <a:ext cx="982364" cy="47328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94" idx="3"/>
            <a:endCxn id="98" idx="1"/>
          </p:cNvCxnSpPr>
          <p:nvPr/>
        </p:nvCxnSpPr>
        <p:spPr>
          <a:xfrm>
            <a:off x="4284328" y="9093609"/>
            <a:ext cx="1075060" cy="816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0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619" y="8170527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1" name="TextBox 160"/>
          <p:cNvSpPr txBox="1"/>
          <p:nvPr/>
        </p:nvSpPr>
        <p:spPr>
          <a:xfrm>
            <a:off x="6749792" y="8170527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L3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6482690" y="7984054"/>
            <a:ext cx="1833726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EXECUTE 8. Catastrophe</a:t>
            </a:r>
            <a:endParaRPr lang="en-US" sz="1200" b="1" dirty="0">
              <a:solidFill>
                <a:srgbClr val="0070C0"/>
              </a:solidFill>
            </a:endParaRPr>
          </a:p>
        </p:txBody>
      </p:sp>
      <p:pic>
        <p:nvPicPr>
          <p:cNvPr id="163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595" y="8955755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" name="TextBox 163"/>
          <p:cNvSpPr txBox="1"/>
          <p:nvPr/>
        </p:nvSpPr>
        <p:spPr>
          <a:xfrm>
            <a:off x="6467286" y="8955755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L3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6238665" y="8769282"/>
            <a:ext cx="1837677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EXECUTE 6. Products</a:t>
            </a:r>
            <a:endParaRPr lang="en-US" sz="1200" b="1" dirty="0">
              <a:solidFill>
                <a:srgbClr val="0070C0"/>
              </a:solidFill>
            </a:endParaRPr>
          </a:p>
        </p:txBody>
      </p:sp>
      <p:pic>
        <p:nvPicPr>
          <p:cNvPr id="166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825" y="9734809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7" name="TextBox 166"/>
          <p:cNvSpPr txBox="1"/>
          <p:nvPr/>
        </p:nvSpPr>
        <p:spPr>
          <a:xfrm>
            <a:off x="5903516" y="9734809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L3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5674896" y="9548336"/>
            <a:ext cx="174109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EXECUTE 13. Reports 13</a:t>
            </a:r>
            <a:endParaRPr lang="en-US" sz="1200" b="1" dirty="0">
              <a:solidFill>
                <a:srgbClr val="0070C0"/>
              </a:solidFill>
            </a:endParaRPr>
          </a:p>
        </p:txBody>
      </p:sp>
      <p:cxnSp>
        <p:nvCxnSpPr>
          <p:cNvPr id="169" name="Straight Arrow Connector 168"/>
          <p:cNvCxnSpPr>
            <a:stCxn id="94" idx="3"/>
            <a:endCxn id="160" idx="1"/>
          </p:cNvCxnSpPr>
          <p:nvPr/>
        </p:nvCxnSpPr>
        <p:spPr>
          <a:xfrm flipV="1">
            <a:off x="4284328" y="8536068"/>
            <a:ext cx="2408291" cy="55754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stCxn id="94" idx="3"/>
            <a:endCxn id="163" idx="1"/>
          </p:cNvCxnSpPr>
          <p:nvPr/>
        </p:nvCxnSpPr>
        <p:spPr>
          <a:xfrm>
            <a:off x="4284328" y="9093609"/>
            <a:ext cx="2164267" cy="22768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94" idx="3"/>
            <a:endCxn id="166" idx="1"/>
          </p:cNvCxnSpPr>
          <p:nvPr/>
        </p:nvCxnSpPr>
        <p:spPr>
          <a:xfrm>
            <a:off x="4284328" y="9093609"/>
            <a:ext cx="1600497" cy="100674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8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474" y="10899136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9" name="TextBox 178"/>
          <p:cNvSpPr txBox="1"/>
          <p:nvPr/>
        </p:nvSpPr>
        <p:spPr>
          <a:xfrm>
            <a:off x="2115165" y="10899136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L1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1902075" y="10586211"/>
            <a:ext cx="1296144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030A0"/>
                </a:solidFill>
              </a:rPr>
              <a:t>i</a:t>
            </a:r>
            <a:r>
              <a:rPr lang="en-US" sz="1100" dirty="0" smtClean="0">
                <a:solidFill>
                  <a:srgbClr val="7030A0"/>
                </a:solidFill>
              </a:rPr>
              <a:t>nstance bound by </a:t>
            </a:r>
            <a:r>
              <a:rPr lang="en-US" sz="1100" b="1" dirty="0" smtClean="0">
                <a:solidFill>
                  <a:srgbClr val="7030A0"/>
                </a:solidFill>
              </a:rPr>
              <a:t>RUN_GROUP 1</a:t>
            </a:r>
            <a:endParaRPr lang="en-US" sz="1100" b="1" dirty="0">
              <a:solidFill>
                <a:srgbClr val="7030A0"/>
              </a:solidFill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2020899" y="11561109"/>
            <a:ext cx="1177320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p</a:t>
            </a:r>
            <a:r>
              <a:rPr lang="en-US" sz="1200" b="1" dirty="0" smtClean="0">
                <a:solidFill>
                  <a:srgbClr val="0070C0"/>
                </a:solidFill>
              </a:rPr>
              <a:t>arse RUN_ORDER 5</a:t>
            </a:r>
            <a:endParaRPr lang="en-US" sz="1200" b="1" dirty="0">
              <a:solidFill>
                <a:srgbClr val="0070C0"/>
              </a:solidFill>
            </a:endParaRPr>
          </a:p>
        </p:txBody>
      </p:sp>
      <p:pic>
        <p:nvPicPr>
          <p:cNvPr id="182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314" y="10946464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3" name="TextBox 182"/>
          <p:cNvSpPr txBox="1"/>
          <p:nvPr/>
        </p:nvSpPr>
        <p:spPr>
          <a:xfrm>
            <a:off x="3761005" y="10946464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L2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3532385" y="10749916"/>
            <a:ext cx="117732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RUN_ORDER 5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3472973" y="11685708"/>
            <a:ext cx="1909078" cy="6001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7030A0"/>
                </a:solidFill>
              </a:rPr>
              <a:t>selection</a:t>
            </a:r>
          </a:p>
          <a:p>
            <a:r>
              <a:rPr lang="en-US" sz="1100" dirty="0" smtClean="0">
                <a:solidFill>
                  <a:srgbClr val="7030A0"/>
                </a:solidFill>
              </a:rPr>
              <a:t>If 6 </a:t>
            </a:r>
            <a:r>
              <a:rPr lang="en-US" sz="1100" dirty="0" err="1" smtClean="0">
                <a:solidFill>
                  <a:srgbClr val="7030A0"/>
                </a:solidFill>
              </a:rPr>
              <a:t>rc</a:t>
            </a:r>
            <a:r>
              <a:rPr lang="en-US" sz="1100" dirty="0" smtClean="0">
                <a:solidFill>
                  <a:srgbClr val="7030A0"/>
                </a:solidFill>
              </a:rPr>
              <a:t>=0 10. James </a:t>
            </a:r>
          </a:p>
          <a:p>
            <a:r>
              <a:rPr lang="en-US" sz="1100" dirty="0" smtClean="0">
                <a:solidFill>
                  <a:srgbClr val="7030A0"/>
                </a:solidFill>
              </a:rPr>
              <a:t>If 11 &amp; 13 </a:t>
            </a:r>
            <a:r>
              <a:rPr lang="en-US" sz="1100" dirty="0" err="1" smtClean="0">
                <a:solidFill>
                  <a:srgbClr val="7030A0"/>
                </a:solidFill>
              </a:rPr>
              <a:t>rc</a:t>
            </a:r>
            <a:r>
              <a:rPr lang="en-US" sz="1100" dirty="0" smtClean="0">
                <a:solidFill>
                  <a:srgbClr val="7030A0"/>
                </a:solidFill>
              </a:rPr>
              <a:t>=0 14. Report 14 </a:t>
            </a:r>
          </a:p>
        </p:txBody>
      </p:sp>
      <p:pic>
        <p:nvPicPr>
          <p:cNvPr id="186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850" y="10954627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7" name="TextBox 186"/>
          <p:cNvSpPr txBox="1"/>
          <p:nvPr/>
        </p:nvSpPr>
        <p:spPr>
          <a:xfrm>
            <a:off x="5499541" y="10954627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L3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5270921" y="10768154"/>
            <a:ext cx="151389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EXECUTE 10. James</a:t>
            </a:r>
            <a:endParaRPr lang="en-US" sz="1200" b="1" dirty="0">
              <a:solidFill>
                <a:srgbClr val="0070C0"/>
              </a:solidFill>
            </a:endParaRPr>
          </a:p>
        </p:txBody>
      </p:sp>
      <p:cxnSp>
        <p:nvCxnSpPr>
          <p:cNvPr id="190" name="Straight Arrow Connector 189"/>
          <p:cNvCxnSpPr>
            <a:stCxn id="178" idx="3"/>
            <a:endCxn id="182" idx="1"/>
          </p:cNvCxnSpPr>
          <p:nvPr/>
        </p:nvCxnSpPr>
        <p:spPr>
          <a:xfrm>
            <a:off x="2759950" y="11264677"/>
            <a:ext cx="982364" cy="47328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stCxn id="182" idx="3"/>
            <a:endCxn id="186" idx="1"/>
          </p:cNvCxnSpPr>
          <p:nvPr/>
        </p:nvCxnSpPr>
        <p:spPr>
          <a:xfrm>
            <a:off x="4405790" y="11312005"/>
            <a:ext cx="1075060" cy="816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2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057" y="11174151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3" name="TextBox 192"/>
          <p:cNvSpPr txBox="1"/>
          <p:nvPr/>
        </p:nvSpPr>
        <p:spPr>
          <a:xfrm>
            <a:off x="6588748" y="11174151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L3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6360127" y="10987678"/>
            <a:ext cx="1837677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EXECUTE 14. Report 14</a:t>
            </a:r>
            <a:endParaRPr lang="en-US" sz="1200" b="1" dirty="0">
              <a:solidFill>
                <a:srgbClr val="0070C0"/>
              </a:solidFill>
            </a:endParaRPr>
          </a:p>
        </p:txBody>
      </p:sp>
      <p:cxnSp>
        <p:nvCxnSpPr>
          <p:cNvPr id="199" name="Straight Arrow Connector 198"/>
          <p:cNvCxnSpPr>
            <a:stCxn id="182" idx="3"/>
            <a:endCxn id="192" idx="1"/>
          </p:cNvCxnSpPr>
          <p:nvPr/>
        </p:nvCxnSpPr>
        <p:spPr>
          <a:xfrm>
            <a:off x="4405790" y="11312005"/>
            <a:ext cx="2164267" cy="22768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4932041" y="1412776"/>
            <a:ext cx="2301492" cy="2160240"/>
          </a:xfrm>
          <a:prstGeom prst="ellipse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/>
          <p:cNvSpPr txBox="1"/>
          <p:nvPr/>
        </p:nvSpPr>
        <p:spPr>
          <a:xfrm rot="2264408">
            <a:off x="6234370" y="1422043"/>
            <a:ext cx="1296144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i</a:t>
            </a:r>
            <a:r>
              <a:rPr lang="en-US" sz="1100" b="1" dirty="0" smtClean="0">
                <a:solidFill>
                  <a:srgbClr val="002060"/>
                </a:solidFill>
              </a:rPr>
              <a:t>n parallel</a:t>
            </a:r>
          </a:p>
        </p:txBody>
      </p:sp>
      <p:sp>
        <p:nvSpPr>
          <p:cNvPr id="123" name="Oval 122"/>
          <p:cNvSpPr/>
          <p:nvPr/>
        </p:nvSpPr>
        <p:spPr>
          <a:xfrm rot="20617807">
            <a:off x="5046748" y="3861048"/>
            <a:ext cx="2215188" cy="1643605"/>
          </a:xfrm>
          <a:prstGeom prst="ellipse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 rot="2847907">
            <a:off x="6489923" y="3915837"/>
            <a:ext cx="1296144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i</a:t>
            </a:r>
            <a:r>
              <a:rPr lang="en-US" sz="1100" b="1" dirty="0" smtClean="0">
                <a:solidFill>
                  <a:srgbClr val="002060"/>
                </a:solidFill>
              </a:rPr>
              <a:t>n parallel</a:t>
            </a:r>
          </a:p>
        </p:txBody>
      </p:sp>
      <p:sp>
        <p:nvSpPr>
          <p:cNvPr id="126" name="Oval 125"/>
          <p:cNvSpPr/>
          <p:nvPr/>
        </p:nvSpPr>
        <p:spPr>
          <a:xfrm rot="20617807">
            <a:off x="5038511" y="5900713"/>
            <a:ext cx="2621680" cy="1643605"/>
          </a:xfrm>
          <a:prstGeom prst="ellipse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 rot="1663686">
            <a:off x="6646672" y="5731736"/>
            <a:ext cx="1296144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i</a:t>
            </a:r>
            <a:r>
              <a:rPr lang="en-US" sz="1100" b="1" dirty="0" smtClean="0">
                <a:solidFill>
                  <a:srgbClr val="002060"/>
                </a:solidFill>
              </a:rPr>
              <a:t>n parallel</a:t>
            </a:r>
          </a:p>
        </p:txBody>
      </p:sp>
      <p:sp>
        <p:nvSpPr>
          <p:cNvPr id="128" name="Oval 127"/>
          <p:cNvSpPr/>
          <p:nvPr/>
        </p:nvSpPr>
        <p:spPr>
          <a:xfrm rot="20617807">
            <a:off x="5034698" y="7823843"/>
            <a:ext cx="3586498" cy="2487078"/>
          </a:xfrm>
          <a:prstGeom prst="ellipse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/>
          <p:cNvSpPr txBox="1"/>
          <p:nvPr/>
        </p:nvSpPr>
        <p:spPr>
          <a:xfrm rot="1663686">
            <a:off x="7475617" y="7741595"/>
            <a:ext cx="1296144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i</a:t>
            </a:r>
            <a:r>
              <a:rPr lang="en-US" sz="1100" b="1" dirty="0" smtClean="0">
                <a:solidFill>
                  <a:srgbClr val="002060"/>
                </a:solidFill>
              </a:rPr>
              <a:t>n parallel</a:t>
            </a:r>
          </a:p>
        </p:txBody>
      </p:sp>
      <p:cxnSp>
        <p:nvCxnSpPr>
          <p:cNvPr id="134" name="Curved Connector 133"/>
          <p:cNvCxnSpPr>
            <a:stCxn id="128" idx="4"/>
            <a:endCxn id="180" idx="0"/>
          </p:cNvCxnSpPr>
          <p:nvPr/>
        </p:nvCxnSpPr>
        <p:spPr>
          <a:xfrm rot="5400000">
            <a:off x="4701435" y="8109223"/>
            <a:ext cx="325700" cy="4628276"/>
          </a:xfrm>
          <a:prstGeom prst="curvedConnector3">
            <a:avLst>
              <a:gd name="adj1" fmla="val 50000"/>
            </a:avLst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4528955" y="9982889"/>
            <a:ext cx="979149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0000"/>
                </a:solidFill>
              </a:rPr>
              <a:t>COMPLETION STATUS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37" name="Oval 136"/>
          <p:cNvSpPr/>
          <p:nvPr/>
        </p:nvSpPr>
        <p:spPr>
          <a:xfrm rot="157924">
            <a:off x="5142538" y="10531244"/>
            <a:ext cx="2884046" cy="1643605"/>
          </a:xfrm>
          <a:prstGeom prst="ellipse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TextBox 138"/>
          <p:cNvSpPr txBox="1"/>
          <p:nvPr/>
        </p:nvSpPr>
        <p:spPr>
          <a:xfrm rot="2354028">
            <a:off x="7170171" y="10664482"/>
            <a:ext cx="1296144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i</a:t>
            </a:r>
            <a:r>
              <a:rPr lang="en-US" sz="1100" b="1" dirty="0" smtClean="0">
                <a:solidFill>
                  <a:srgbClr val="002060"/>
                </a:solidFill>
              </a:rPr>
              <a:t>n parallel</a:t>
            </a:r>
          </a:p>
        </p:txBody>
      </p:sp>
    </p:spTree>
    <p:extLst>
      <p:ext uri="{BB962C8B-B14F-4D97-AF65-F5344CB8AC3E}">
        <p14:creationId xmlns:p14="http://schemas.microsoft.com/office/powerpoint/2010/main" val="1234331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099" y="6226311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042" y="4282095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803" y="1833823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92896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702259" y="2492896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L0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95536" y="3140968"/>
            <a:ext cx="117732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RUN_GROUP 1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7504" y="2155503"/>
            <a:ext cx="760978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030A0"/>
                </a:solidFill>
              </a:rPr>
              <a:t>a</a:t>
            </a:r>
            <a:r>
              <a:rPr lang="en-US" sz="1100" dirty="0" smtClean="0">
                <a:solidFill>
                  <a:srgbClr val="7030A0"/>
                </a:solidFill>
              </a:rPr>
              <a:t>ll run groups run in </a:t>
            </a:r>
            <a:r>
              <a:rPr lang="en-US" sz="1100" b="1" dirty="0" smtClean="0">
                <a:solidFill>
                  <a:srgbClr val="7030A0"/>
                </a:solidFill>
              </a:rPr>
              <a:t>parallel</a:t>
            </a:r>
            <a:endParaRPr lang="en-US" sz="1100" b="1" dirty="0">
              <a:solidFill>
                <a:srgbClr val="7030A0"/>
              </a:solidFill>
            </a:endParaRPr>
          </a:p>
        </p:txBody>
      </p:sp>
      <p:pic>
        <p:nvPicPr>
          <p:cNvPr id="45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92895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1926395" y="2492895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L1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713305" y="2179970"/>
            <a:ext cx="1296144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030A0"/>
                </a:solidFill>
              </a:rPr>
              <a:t>i</a:t>
            </a:r>
            <a:r>
              <a:rPr lang="en-US" sz="1100" dirty="0" smtClean="0">
                <a:solidFill>
                  <a:srgbClr val="7030A0"/>
                </a:solidFill>
              </a:rPr>
              <a:t>nstance bound by </a:t>
            </a:r>
            <a:r>
              <a:rPr lang="en-US" sz="1100" b="1" dirty="0" smtClean="0">
                <a:solidFill>
                  <a:srgbClr val="7030A0"/>
                </a:solidFill>
              </a:rPr>
              <a:t>RUN_GROUP 1</a:t>
            </a:r>
            <a:endParaRPr lang="en-US" sz="1100" b="1" dirty="0">
              <a:solidFill>
                <a:srgbClr val="7030A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832129" y="3154868"/>
            <a:ext cx="1177320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p</a:t>
            </a:r>
            <a:r>
              <a:rPr lang="en-US" sz="1200" b="1" dirty="0" smtClean="0">
                <a:solidFill>
                  <a:srgbClr val="0070C0"/>
                </a:solidFill>
              </a:rPr>
              <a:t>arse RUN_ORDER 1 </a:t>
            </a:r>
            <a:endParaRPr lang="en-US" sz="1200" b="1" dirty="0">
              <a:solidFill>
                <a:srgbClr val="0070C0"/>
              </a:solidFill>
            </a:endParaRPr>
          </a:p>
        </p:txBody>
      </p:sp>
      <p:pic>
        <p:nvPicPr>
          <p:cNvPr id="49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544" y="2540223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3572235" y="2540223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L2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343615" y="2343675"/>
            <a:ext cx="117732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RUN_ORDER 1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203848" y="2996952"/>
            <a:ext cx="1296144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7030A0"/>
                </a:solidFill>
              </a:rPr>
              <a:t>selection</a:t>
            </a:r>
          </a:p>
          <a:p>
            <a:r>
              <a:rPr lang="en-US" sz="1100" dirty="0" smtClean="0">
                <a:solidFill>
                  <a:srgbClr val="7030A0"/>
                </a:solidFill>
              </a:rPr>
              <a:t>2. Termination</a:t>
            </a:r>
          </a:p>
          <a:p>
            <a:r>
              <a:rPr lang="en-US" sz="1100" dirty="0" smtClean="0">
                <a:solidFill>
                  <a:srgbClr val="7030A0"/>
                </a:solidFill>
              </a:rPr>
              <a:t>4. Rates</a:t>
            </a:r>
          </a:p>
          <a:p>
            <a:r>
              <a:rPr lang="en-US" sz="1100" dirty="0" smtClean="0">
                <a:solidFill>
                  <a:srgbClr val="7030A0"/>
                </a:solidFill>
              </a:rPr>
              <a:t>9. Cricket</a:t>
            </a:r>
          </a:p>
        </p:txBody>
      </p:sp>
      <p:pic>
        <p:nvPicPr>
          <p:cNvPr id="53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548386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5310771" y="2548386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L3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082150" y="2361913"/>
            <a:ext cx="1866113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EXECUTE 2. Termination</a:t>
            </a:r>
            <a:endParaRPr lang="en-US" sz="1200" b="1" dirty="0">
              <a:solidFill>
                <a:srgbClr val="0070C0"/>
              </a:solidFill>
            </a:endParaRPr>
          </a:p>
        </p:txBody>
      </p:sp>
      <p:pic>
        <p:nvPicPr>
          <p:cNvPr id="57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830" y="4798252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1973521" y="4798252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L1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760431" y="4485327"/>
            <a:ext cx="1296144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030A0"/>
                </a:solidFill>
              </a:rPr>
              <a:t>i</a:t>
            </a:r>
            <a:r>
              <a:rPr lang="en-US" sz="1100" dirty="0" smtClean="0">
                <a:solidFill>
                  <a:srgbClr val="7030A0"/>
                </a:solidFill>
              </a:rPr>
              <a:t>nstance bound by </a:t>
            </a:r>
            <a:r>
              <a:rPr lang="en-US" sz="1100" b="1" dirty="0" smtClean="0">
                <a:solidFill>
                  <a:srgbClr val="7030A0"/>
                </a:solidFill>
              </a:rPr>
              <a:t>RUN_GROUP 1</a:t>
            </a:r>
            <a:endParaRPr lang="en-US" sz="1100" b="1" dirty="0">
              <a:solidFill>
                <a:srgbClr val="7030A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879255" y="5460225"/>
            <a:ext cx="1177320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p</a:t>
            </a:r>
            <a:r>
              <a:rPr lang="en-US" sz="1200" b="1" dirty="0" smtClean="0">
                <a:solidFill>
                  <a:srgbClr val="0070C0"/>
                </a:solidFill>
              </a:rPr>
              <a:t>arse RUN_ORDER 2</a:t>
            </a:r>
            <a:endParaRPr lang="en-US" sz="1200" b="1" dirty="0">
              <a:solidFill>
                <a:srgbClr val="0070C0"/>
              </a:solidFill>
            </a:endParaRPr>
          </a:p>
        </p:txBody>
      </p:sp>
      <p:pic>
        <p:nvPicPr>
          <p:cNvPr id="61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670" y="4845580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3619361" y="4845580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L2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390741" y="4649032"/>
            <a:ext cx="117732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RUN_ORDER 2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131840" y="5277108"/>
            <a:ext cx="1600712" cy="6001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7030A0"/>
                </a:solidFill>
              </a:rPr>
              <a:t>selection</a:t>
            </a:r>
          </a:p>
          <a:p>
            <a:r>
              <a:rPr lang="en-US" sz="1100" dirty="0" smtClean="0">
                <a:solidFill>
                  <a:srgbClr val="7030A0"/>
                </a:solidFill>
              </a:rPr>
              <a:t>If 2 </a:t>
            </a:r>
            <a:r>
              <a:rPr lang="en-US" sz="1100" dirty="0" err="1" smtClean="0">
                <a:solidFill>
                  <a:srgbClr val="7030A0"/>
                </a:solidFill>
              </a:rPr>
              <a:t>rc</a:t>
            </a:r>
            <a:r>
              <a:rPr lang="en-US" sz="1100" dirty="0" smtClean="0">
                <a:solidFill>
                  <a:srgbClr val="7030A0"/>
                </a:solidFill>
              </a:rPr>
              <a:t>=0 1. Emulation</a:t>
            </a:r>
          </a:p>
          <a:p>
            <a:r>
              <a:rPr lang="en-US" sz="1100" dirty="0" smtClean="0">
                <a:solidFill>
                  <a:srgbClr val="7030A0"/>
                </a:solidFill>
              </a:rPr>
              <a:t>If 4 </a:t>
            </a:r>
            <a:r>
              <a:rPr lang="en-US" sz="1100" dirty="0" err="1" smtClean="0">
                <a:solidFill>
                  <a:srgbClr val="7030A0"/>
                </a:solidFill>
              </a:rPr>
              <a:t>rc</a:t>
            </a:r>
            <a:r>
              <a:rPr lang="en-US" sz="1100" dirty="0" smtClean="0">
                <a:solidFill>
                  <a:srgbClr val="7030A0"/>
                </a:solidFill>
              </a:rPr>
              <a:t>=0 11. Report 11</a:t>
            </a:r>
          </a:p>
        </p:txBody>
      </p:sp>
      <p:pic>
        <p:nvPicPr>
          <p:cNvPr id="65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206" y="4853743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/>
          <p:cNvSpPr txBox="1"/>
          <p:nvPr/>
        </p:nvSpPr>
        <p:spPr>
          <a:xfrm>
            <a:off x="5357897" y="4853743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L3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129276" y="4667270"/>
            <a:ext cx="2035011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EXECUTE 1. Emulation</a:t>
            </a:r>
            <a:endParaRPr lang="en-US" sz="1200" b="1" dirty="0">
              <a:solidFill>
                <a:srgbClr val="0070C0"/>
              </a:solidFill>
            </a:endParaRPr>
          </a:p>
        </p:txBody>
      </p:sp>
      <p:cxnSp>
        <p:nvCxnSpPr>
          <p:cNvPr id="40" name="Curved Connector 39"/>
          <p:cNvCxnSpPr>
            <a:stCxn id="2" idx="4"/>
            <a:endCxn id="59" idx="0"/>
          </p:cNvCxnSpPr>
          <p:nvPr/>
        </p:nvCxnSpPr>
        <p:spPr>
          <a:xfrm rot="5400000">
            <a:off x="3789490" y="2192029"/>
            <a:ext cx="912311" cy="3674284"/>
          </a:xfrm>
          <a:prstGeom prst="curvedConnector3">
            <a:avLst>
              <a:gd name="adj1" fmla="val 50000"/>
            </a:avLst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 rot="20898580">
            <a:off x="4650514" y="3440600"/>
            <a:ext cx="979149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0000"/>
                </a:solidFill>
              </a:rPr>
              <a:t>COMPLETION STATUS</a:t>
            </a:r>
            <a:endParaRPr lang="en-US" sz="1100" dirty="0">
              <a:solidFill>
                <a:srgbClr val="FF0000"/>
              </a:solidFill>
            </a:endParaRPr>
          </a:p>
        </p:txBody>
      </p:sp>
      <p:pic>
        <p:nvPicPr>
          <p:cNvPr id="74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984" y="6806830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/>
          <p:cNvSpPr txBox="1"/>
          <p:nvPr/>
        </p:nvSpPr>
        <p:spPr>
          <a:xfrm>
            <a:off x="1997675" y="6806830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L1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784585" y="6493905"/>
            <a:ext cx="1296144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030A0"/>
                </a:solidFill>
              </a:rPr>
              <a:t>i</a:t>
            </a:r>
            <a:r>
              <a:rPr lang="en-US" sz="1100" dirty="0" smtClean="0">
                <a:solidFill>
                  <a:srgbClr val="7030A0"/>
                </a:solidFill>
              </a:rPr>
              <a:t>nstance bound by </a:t>
            </a:r>
            <a:r>
              <a:rPr lang="en-US" sz="1100" b="1" dirty="0" smtClean="0">
                <a:solidFill>
                  <a:srgbClr val="7030A0"/>
                </a:solidFill>
              </a:rPr>
              <a:t>RUN_GROUP 1</a:t>
            </a:r>
            <a:endParaRPr lang="en-US" sz="1100" b="1" dirty="0">
              <a:solidFill>
                <a:srgbClr val="7030A0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903409" y="7468803"/>
            <a:ext cx="1177320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p</a:t>
            </a:r>
            <a:r>
              <a:rPr lang="en-US" sz="1200" b="1" dirty="0" smtClean="0">
                <a:solidFill>
                  <a:srgbClr val="0070C0"/>
                </a:solidFill>
              </a:rPr>
              <a:t>arse RUN_ORDER 3</a:t>
            </a:r>
            <a:endParaRPr lang="en-US" sz="1200" b="1" dirty="0">
              <a:solidFill>
                <a:srgbClr val="0070C0"/>
              </a:solidFill>
            </a:endParaRPr>
          </a:p>
        </p:txBody>
      </p:sp>
      <p:pic>
        <p:nvPicPr>
          <p:cNvPr id="78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824" y="6854158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/>
          <p:cNvSpPr txBox="1"/>
          <p:nvPr/>
        </p:nvSpPr>
        <p:spPr>
          <a:xfrm>
            <a:off x="3643515" y="6854158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L2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414895" y="6657610"/>
            <a:ext cx="117732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RUN_ORDER 2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156206" y="7293332"/>
            <a:ext cx="1600712" cy="6001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7030A0"/>
                </a:solidFill>
              </a:rPr>
              <a:t>selection</a:t>
            </a:r>
          </a:p>
          <a:p>
            <a:r>
              <a:rPr lang="en-US" sz="1100" dirty="0" smtClean="0">
                <a:solidFill>
                  <a:srgbClr val="7030A0"/>
                </a:solidFill>
              </a:rPr>
              <a:t>If 1 &amp; 2 </a:t>
            </a:r>
            <a:r>
              <a:rPr lang="en-US" sz="1100" dirty="0" err="1" smtClean="0">
                <a:solidFill>
                  <a:srgbClr val="7030A0"/>
                </a:solidFill>
              </a:rPr>
              <a:t>rc</a:t>
            </a:r>
            <a:r>
              <a:rPr lang="en-US" sz="1100" dirty="0" smtClean="0">
                <a:solidFill>
                  <a:srgbClr val="7030A0"/>
                </a:solidFill>
              </a:rPr>
              <a:t>=0 3. Claims</a:t>
            </a:r>
          </a:p>
          <a:p>
            <a:r>
              <a:rPr lang="en-US" sz="1100" dirty="0" smtClean="0">
                <a:solidFill>
                  <a:srgbClr val="7030A0"/>
                </a:solidFill>
              </a:rPr>
              <a:t>If 11 </a:t>
            </a:r>
            <a:r>
              <a:rPr lang="en-US" sz="1100" dirty="0" err="1" smtClean="0">
                <a:solidFill>
                  <a:srgbClr val="7030A0"/>
                </a:solidFill>
              </a:rPr>
              <a:t>rc</a:t>
            </a:r>
            <a:r>
              <a:rPr lang="en-US" sz="1100" dirty="0" smtClean="0">
                <a:solidFill>
                  <a:srgbClr val="7030A0"/>
                </a:solidFill>
              </a:rPr>
              <a:t>=0 12. Report 12</a:t>
            </a:r>
          </a:p>
        </p:txBody>
      </p:sp>
      <p:pic>
        <p:nvPicPr>
          <p:cNvPr id="82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360" y="6862321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TextBox 82"/>
          <p:cNvSpPr txBox="1"/>
          <p:nvPr/>
        </p:nvSpPr>
        <p:spPr>
          <a:xfrm>
            <a:off x="5382051" y="6862321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L3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153431" y="6675848"/>
            <a:ext cx="1905406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EXECUTE 12. Report 12</a:t>
            </a:r>
            <a:endParaRPr lang="en-US" sz="1200" b="1" dirty="0">
              <a:solidFill>
                <a:srgbClr val="0070C0"/>
              </a:solidFill>
            </a:endParaRPr>
          </a:p>
        </p:txBody>
      </p:sp>
      <p:cxnSp>
        <p:nvCxnSpPr>
          <p:cNvPr id="86" name="Curved Connector 85"/>
          <p:cNvCxnSpPr>
            <a:stCxn id="123" idx="3"/>
            <a:endCxn id="76" idx="0"/>
          </p:cNvCxnSpPr>
          <p:nvPr/>
        </p:nvCxnSpPr>
        <p:spPr>
          <a:xfrm rot="5400000">
            <a:off x="3483281" y="4410505"/>
            <a:ext cx="1032777" cy="3134023"/>
          </a:xfrm>
          <a:prstGeom prst="curvedConnector3">
            <a:avLst>
              <a:gd name="adj1" fmla="val 50000"/>
            </a:avLst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 rot="20117554">
            <a:off x="5049282" y="5621513"/>
            <a:ext cx="979149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0000"/>
                </a:solidFill>
              </a:rPr>
              <a:t>COMPLETION STATUS</a:t>
            </a:r>
            <a:endParaRPr lang="en-US" sz="1100" dirty="0">
              <a:solidFill>
                <a:srgbClr val="FF0000"/>
              </a:solidFill>
            </a:endParaRPr>
          </a:p>
        </p:txBody>
      </p:sp>
      <p:pic>
        <p:nvPicPr>
          <p:cNvPr id="90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012" y="8680740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1993703" y="8680740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L1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780613" y="8367815"/>
            <a:ext cx="1296144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030A0"/>
                </a:solidFill>
              </a:rPr>
              <a:t>i</a:t>
            </a:r>
            <a:r>
              <a:rPr lang="en-US" sz="1100" dirty="0" smtClean="0">
                <a:solidFill>
                  <a:srgbClr val="7030A0"/>
                </a:solidFill>
              </a:rPr>
              <a:t>nstance bound by </a:t>
            </a:r>
            <a:r>
              <a:rPr lang="en-US" sz="1100" b="1" dirty="0" smtClean="0">
                <a:solidFill>
                  <a:srgbClr val="7030A0"/>
                </a:solidFill>
              </a:rPr>
              <a:t>RUN_GROUP 1</a:t>
            </a:r>
            <a:endParaRPr lang="en-US" sz="1100" b="1" dirty="0">
              <a:solidFill>
                <a:srgbClr val="7030A0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899437" y="9342713"/>
            <a:ext cx="1177320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p</a:t>
            </a:r>
            <a:r>
              <a:rPr lang="en-US" sz="1200" b="1" dirty="0" smtClean="0">
                <a:solidFill>
                  <a:srgbClr val="0070C0"/>
                </a:solidFill>
              </a:rPr>
              <a:t>arse RUN_ORDER 4</a:t>
            </a:r>
            <a:endParaRPr lang="en-US" sz="1200" b="1" dirty="0">
              <a:solidFill>
                <a:srgbClr val="0070C0"/>
              </a:solidFill>
            </a:endParaRPr>
          </a:p>
        </p:txBody>
      </p:sp>
      <p:pic>
        <p:nvPicPr>
          <p:cNvPr id="94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852" y="8728068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TextBox 94"/>
          <p:cNvSpPr txBox="1"/>
          <p:nvPr/>
        </p:nvSpPr>
        <p:spPr>
          <a:xfrm>
            <a:off x="3639543" y="8728068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L2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410923" y="8531520"/>
            <a:ext cx="117732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RUN_ORDER 2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202128" y="9189640"/>
            <a:ext cx="1801920" cy="93871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7030A0"/>
                </a:solidFill>
              </a:rPr>
              <a:t>selection</a:t>
            </a:r>
          </a:p>
          <a:p>
            <a:r>
              <a:rPr lang="en-US" sz="1100" dirty="0" smtClean="0">
                <a:solidFill>
                  <a:srgbClr val="7030A0"/>
                </a:solidFill>
              </a:rPr>
              <a:t>If 1 &amp; 3 </a:t>
            </a:r>
            <a:r>
              <a:rPr lang="en-US" sz="1100" dirty="0" err="1" smtClean="0">
                <a:solidFill>
                  <a:srgbClr val="7030A0"/>
                </a:solidFill>
              </a:rPr>
              <a:t>rc</a:t>
            </a:r>
            <a:r>
              <a:rPr lang="en-US" sz="1100" dirty="0" smtClean="0">
                <a:solidFill>
                  <a:srgbClr val="7030A0"/>
                </a:solidFill>
              </a:rPr>
              <a:t>=0 5. Pricing </a:t>
            </a:r>
          </a:p>
          <a:p>
            <a:r>
              <a:rPr lang="en-US" sz="1100" dirty="0" smtClean="0">
                <a:solidFill>
                  <a:srgbClr val="7030A0"/>
                </a:solidFill>
              </a:rPr>
              <a:t>If 3 </a:t>
            </a:r>
            <a:r>
              <a:rPr lang="en-US" sz="1100" dirty="0" err="1" smtClean="0">
                <a:solidFill>
                  <a:srgbClr val="7030A0"/>
                </a:solidFill>
              </a:rPr>
              <a:t>rc</a:t>
            </a:r>
            <a:r>
              <a:rPr lang="en-US" sz="1100" dirty="0" smtClean="0">
                <a:solidFill>
                  <a:srgbClr val="7030A0"/>
                </a:solidFill>
              </a:rPr>
              <a:t>=0 8. Catastrophe </a:t>
            </a:r>
          </a:p>
          <a:p>
            <a:r>
              <a:rPr lang="en-US" sz="1100" dirty="0">
                <a:solidFill>
                  <a:srgbClr val="7030A0"/>
                </a:solidFill>
              </a:rPr>
              <a:t>If 1, 2 &amp; 3 </a:t>
            </a:r>
            <a:r>
              <a:rPr lang="en-US" sz="1100" dirty="0" err="1" smtClean="0">
                <a:solidFill>
                  <a:srgbClr val="7030A0"/>
                </a:solidFill>
              </a:rPr>
              <a:t>rc</a:t>
            </a:r>
            <a:r>
              <a:rPr lang="en-US" sz="1100" dirty="0" smtClean="0">
                <a:solidFill>
                  <a:srgbClr val="7030A0"/>
                </a:solidFill>
              </a:rPr>
              <a:t>=0 6. Products</a:t>
            </a:r>
          </a:p>
          <a:p>
            <a:r>
              <a:rPr lang="en-US" sz="1100" dirty="0" smtClean="0">
                <a:solidFill>
                  <a:srgbClr val="7030A0"/>
                </a:solidFill>
              </a:rPr>
              <a:t>12 </a:t>
            </a:r>
            <a:r>
              <a:rPr lang="en-US" sz="1100" dirty="0" err="1" smtClean="0">
                <a:solidFill>
                  <a:srgbClr val="7030A0"/>
                </a:solidFill>
              </a:rPr>
              <a:t>rc</a:t>
            </a:r>
            <a:r>
              <a:rPr lang="en-US" sz="1100" dirty="0" smtClean="0">
                <a:solidFill>
                  <a:srgbClr val="7030A0"/>
                </a:solidFill>
              </a:rPr>
              <a:t>=0 13. Report 13</a:t>
            </a:r>
          </a:p>
        </p:txBody>
      </p:sp>
      <p:pic>
        <p:nvPicPr>
          <p:cNvPr id="98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388" y="8736231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98"/>
          <p:cNvSpPr txBox="1"/>
          <p:nvPr/>
        </p:nvSpPr>
        <p:spPr>
          <a:xfrm>
            <a:off x="5378079" y="8736231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L3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149459" y="8549758"/>
            <a:ext cx="151389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EXECUTE 5. Pricing</a:t>
            </a:r>
            <a:endParaRPr lang="en-US" sz="1200" b="1" dirty="0">
              <a:solidFill>
                <a:srgbClr val="0070C0"/>
              </a:solidFill>
            </a:endParaRPr>
          </a:p>
        </p:txBody>
      </p:sp>
      <p:cxnSp>
        <p:nvCxnSpPr>
          <p:cNvPr id="102" name="Curved Connector 101"/>
          <p:cNvCxnSpPr>
            <a:stCxn id="126" idx="4"/>
            <a:endCxn id="92" idx="0"/>
          </p:cNvCxnSpPr>
          <p:nvPr/>
        </p:nvCxnSpPr>
        <p:spPr>
          <a:xfrm rot="5400000">
            <a:off x="4076420" y="5863269"/>
            <a:ext cx="856811" cy="4152280"/>
          </a:xfrm>
          <a:prstGeom prst="curvedConnector3">
            <a:avLst>
              <a:gd name="adj1" fmla="val 50000"/>
            </a:avLst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 rot="21101738">
            <a:off x="4935019" y="7889940"/>
            <a:ext cx="979149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0000"/>
                </a:solidFill>
              </a:rPr>
              <a:t>COMPLETION STATUS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778494" y="1833823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L3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549873" y="1647350"/>
            <a:ext cx="1866113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EXECUTE 4. Rates</a:t>
            </a:r>
            <a:endParaRPr lang="en-US" sz="1200" b="1" dirty="0">
              <a:solidFill>
                <a:srgbClr val="0070C0"/>
              </a:solidFill>
            </a:endParaRPr>
          </a:p>
        </p:txBody>
      </p:sp>
      <p:pic>
        <p:nvPicPr>
          <p:cNvPr id="109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226" y="2797055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/>
          <p:cNvSpPr txBox="1"/>
          <p:nvPr/>
        </p:nvSpPr>
        <p:spPr>
          <a:xfrm>
            <a:off x="5958917" y="2797055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L3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5730296" y="2610582"/>
            <a:ext cx="1866113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EXECUTE 9. Cricket</a:t>
            </a:r>
            <a:endParaRPr lang="en-US" sz="1200" b="1" dirty="0">
              <a:solidFill>
                <a:srgbClr val="0070C0"/>
              </a:solidFill>
            </a:endParaRPr>
          </a:p>
        </p:txBody>
      </p:sp>
      <p:cxnSp>
        <p:nvCxnSpPr>
          <p:cNvPr id="112" name="Straight Arrow Connector 111"/>
          <p:cNvCxnSpPr>
            <a:stCxn id="49" idx="3"/>
            <a:endCxn id="106" idx="1"/>
          </p:cNvCxnSpPr>
          <p:nvPr/>
        </p:nvCxnSpPr>
        <p:spPr>
          <a:xfrm flipV="1">
            <a:off x="4217020" y="2199364"/>
            <a:ext cx="1542783" cy="70640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49" idx="3"/>
            <a:endCxn id="109" idx="1"/>
          </p:cNvCxnSpPr>
          <p:nvPr/>
        </p:nvCxnSpPr>
        <p:spPr>
          <a:xfrm>
            <a:off x="4217020" y="2905764"/>
            <a:ext cx="1723206" cy="256832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49" idx="3"/>
            <a:endCxn id="53" idx="1"/>
          </p:cNvCxnSpPr>
          <p:nvPr/>
        </p:nvCxnSpPr>
        <p:spPr>
          <a:xfrm>
            <a:off x="4217020" y="2905764"/>
            <a:ext cx="1075060" cy="816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45" idx="3"/>
            <a:endCxn id="49" idx="1"/>
          </p:cNvCxnSpPr>
          <p:nvPr/>
        </p:nvCxnSpPr>
        <p:spPr>
          <a:xfrm>
            <a:off x="2571180" y="2858436"/>
            <a:ext cx="982364" cy="47328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1028" idx="3"/>
            <a:endCxn id="45" idx="1"/>
          </p:cNvCxnSpPr>
          <p:nvPr/>
        </p:nvCxnSpPr>
        <p:spPr>
          <a:xfrm flipV="1">
            <a:off x="1347044" y="2858436"/>
            <a:ext cx="560660" cy="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5808733" y="4282095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L3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5580112" y="4095622"/>
            <a:ext cx="2035011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EXECUTE 11. Report 11</a:t>
            </a:r>
            <a:endParaRPr lang="en-US" sz="1200" b="1" dirty="0">
              <a:solidFill>
                <a:srgbClr val="0070C0"/>
              </a:solidFill>
            </a:endParaRPr>
          </a:p>
        </p:txBody>
      </p:sp>
      <p:cxnSp>
        <p:nvCxnSpPr>
          <p:cNvPr id="132" name="Straight Arrow Connector 131"/>
          <p:cNvCxnSpPr>
            <a:stCxn id="61" idx="3"/>
            <a:endCxn id="129" idx="1"/>
          </p:cNvCxnSpPr>
          <p:nvPr/>
        </p:nvCxnSpPr>
        <p:spPr>
          <a:xfrm flipV="1">
            <a:off x="4264146" y="4647636"/>
            <a:ext cx="1525896" cy="563485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61" idx="3"/>
            <a:endCxn id="65" idx="1"/>
          </p:cNvCxnSpPr>
          <p:nvPr/>
        </p:nvCxnSpPr>
        <p:spPr>
          <a:xfrm>
            <a:off x="4264146" y="5211121"/>
            <a:ext cx="1075060" cy="816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stCxn id="57" idx="3"/>
            <a:endCxn id="61" idx="1"/>
          </p:cNvCxnSpPr>
          <p:nvPr/>
        </p:nvCxnSpPr>
        <p:spPr>
          <a:xfrm>
            <a:off x="2618306" y="5163793"/>
            <a:ext cx="982364" cy="47328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6337790" y="6226311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L3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109170" y="6039838"/>
            <a:ext cx="1631182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EXECUTE 3. Claims</a:t>
            </a:r>
            <a:endParaRPr lang="en-US" sz="1200" b="1" dirty="0">
              <a:solidFill>
                <a:srgbClr val="0070C0"/>
              </a:solidFill>
            </a:endParaRPr>
          </a:p>
        </p:txBody>
      </p:sp>
      <p:cxnSp>
        <p:nvCxnSpPr>
          <p:cNvPr id="145" name="Straight Arrow Connector 144"/>
          <p:cNvCxnSpPr>
            <a:stCxn id="78" idx="3"/>
            <a:endCxn id="82" idx="1"/>
          </p:cNvCxnSpPr>
          <p:nvPr/>
        </p:nvCxnSpPr>
        <p:spPr>
          <a:xfrm>
            <a:off x="4288300" y="7219699"/>
            <a:ext cx="1075060" cy="816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78" idx="3"/>
            <a:endCxn id="142" idx="1"/>
          </p:cNvCxnSpPr>
          <p:nvPr/>
        </p:nvCxnSpPr>
        <p:spPr>
          <a:xfrm flipV="1">
            <a:off x="4288300" y="6591852"/>
            <a:ext cx="2030799" cy="62784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stCxn id="74" idx="3"/>
          </p:cNvCxnSpPr>
          <p:nvPr/>
        </p:nvCxnSpPr>
        <p:spPr>
          <a:xfrm>
            <a:off x="2642460" y="7172371"/>
            <a:ext cx="1109795" cy="4732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90" idx="3"/>
            <a:endCxn id="94" idx="1"/>
          </p:cNvCxnSpPr>
          <p:nvPr/>
        </p:nvCxnSpPr>
        <p:spPr>
          <a:xfrm>
            <a:off x="2638488" y="9046281"/>
            <a:ext cx="982364" cy="47328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94" idx="3"/>
            <a:endCxn id="98" idx="1"/>
          </p:cNvCxnSpPr>
          <p:nvPr/>
        </p:nvCxnSpPr>
        <p:spPr>
          <a:xfrm>
            <a:off x="4284328" y="9093609"/>
            <a:ext cx="1075060" cy="816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0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619" y="8170527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1" name="TextBox 160"/>
          <p:cNvSpPr txBox="1"/>
          <p:nvPr/>
        </p:nvSpPr>
        <p:spPr>
          <a:xfrm>
            <a:off x="6749792" y="8170527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L3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6482690" y="7984054"/>
            <a:ext cx="1833726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EXECUTE 8. Catastrophe</a:t>
            </a:r>
            <a:endParaRPr lang="en-US" sz="1200" b="1" dirty="0">
              <a:solidFill>
                <a:srgbClr val="0070C0"/>
              </a:solidFill>
            </a:endParaRPr>
          </a:p>
        </p:txBody>
      </p:sp>
      <p:pic>
        <p:nvPicPr>
          <p:cNvPr id="163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595" y="8955755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" name="TextBox 163"/>
          <p:cNvSpPr txBox="1"/>
          <p:nvPr/>
        </p:nvSpPr>
        <p:spPr>
          <a:xfrm>
            <a:off x="6467286" y="8955755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L3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6238665" y="8769282"/>
            <a:ext cx="1837677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EXECUTE 6. Products</a:t>
            </a:r>
            <a:endParaRPr lang="en-US" sz="1200" b="1" dirty="0">
              <a:solidFill>
                <a:srgbClr val="0070C0"/>
              </a:solidFill>
            </a:endParaRPr>
          </a:p>
        </p:txBody>
      </p:sp>
      <p:pic>
        <p:nvPicPr>
          <p:cNvPr id="166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825" y="9734809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7" name="TextBox 166"/>
          <p:cNvSpPr txBox="1"/>
          <p:nvPr/>
        </p:nvSpPr>
        <p:spPr>
          <a:xfrm>
            <a:off x="5903516" y="9734809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L3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5674896" y="9548336"/>
            <a:ext cx="174109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EXECUTE 13. Reports 13</a:t>
            </a:r>
            <a:endParaRPr lang="en-US" sz="1200" b="1" dirty="0">
              <a:solidFill>
                <a:srgbClr val="0070C0"/>
              </a:solidFill>
            </a:endParaRPr>
          </a:p>
        </p:txBody>
      </p:sp>
      <p:cxnSp>
        <p:nvCxnSpPr>
          <p:cNvPr id="169" name="Straight Arrow Connector 168"/>
          <p:cNvCxnSpPr>
            <a:stCxn id="94" idx="3"/>
            <a:endCxn id="160" idx="1"/>
          </p:cNvCxnSpPr>
          <p:nvPr/>
        </p:nvCxnSpPr>
        <p:spPr>
          <a:xfrm flipV="1">
            <a:off x="4284328" y="8536068"/>
            <a:ext cx="2408291" cy="55754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stCxn id="94" idx="3"/>
            <a:endCxn id="163" idx="1"/>
          </p:cNvCxnSpPr>
          <p:nvPr/>
        </p:nvCxnSpPr>
        <p:spPr>
          <a:xfrm>
            <a:off x="4284328" y="9093609"/>
            <a:ext cx="2164267" cy="22768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94" idx="3"/>
            <a:endCxn id="166" idx="1"/>
          </p:cNvCxnSpPr>
          <p:nvPr/>
        </p:nvCxnSpPr>
        <p:spPr>
          <a:xfrm>
            <a:off x="4284328" y="9093609"/>
            <a:ext cx="1600497" cy="100674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8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474" y="10899136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9" name="TextBox 178"/>
          <p:cNvSpPr txBox="1"/>
          <p:nvPr/>
        </p:nvSpPr>
        <p:spPr>
          <a:xfrm>
            <a:off x="2115165" y="10899136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L1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1902075" y="10586211"/>
            <a:ext cx="1296144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030A0"/>
                </a:solidFill>
              </a:rPr>
              <a:t>i</a:t>
            </a:r>
            <a:r>
              <a:rPr lang="en-US" sz="1100" dirty="0" smtClean="0">
                <a:solidFill>
                  <a:srgbClr val="7030A0"/>
                </a:solidFill>
              </a:rPr>
              <a:t>nstance bound by </a:t>
            </a:r>
            <a:r>
              <a:rPr lang="en-US" sz="1100" b="1" dirty="0" smtClean="0">
                <a:solidFill>
                  <a:srgbClr val="7030A0"/>
                </a:solidFill>
              </a:rPr>
              <a:t>RUN_GROUP 1</a:t>
            </a:r>
            <a:endParaRPr lang="en-US" sz="1100" b="1" dirty="0">
              <a:solidFill>
                <a:srgbClr val="7030A0"/>
              </a:solidFill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2020899" y="11561109"/>
            <a:ext cx="1177320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p</a:t>
            </a:r>
            <a:r>
              <a:rPr lang="en-US" sz="1200" b="1" dirty="0" smtClean="0">
                <a:solidFill>
                  <a:srgbClr val="0070C0"/>
                </a:solidFill>
              </a:rPr>
              <a:t>arse RUN_ORDER 5</a:t>
            </a:r>
            <a:endParaRPr lang="en-US" sz="1200" b="1" dirty="0">
              <a:solidFill>
                <a:srgbClr val="0070C0"/>
              </a:solidFill>
            </a:endParaRPr>
          </a:p>
        </p:txBody>
      </p:sp>
      <p:pic>
        <p:nvPicPr>
          <p:cNvPr id="182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314" y="10946464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3" name="TextBox 182"/>
          <p:cNvSpPr txBox="1"/>
          <p:nvPr/>
        </p:nvSpPr>
        <p:spPr>
          <a:xfrm>
            <a:off x="3761005" y="10946464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L2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3532385" y="10749916"/>
            <a:ext cx="117732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RUN_ORDER 2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3472973" y="11685708"/>
            <a:ext cx="1909078" cy="6001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7030A0"/>
                </a:solidFill>
              </a:rPr>
              <a:t>selection</a:t>
            </a:r>
          </a:p>
          <a:p>
            <a:r>
              <a:rPr lang="en-US" sz="1100" dirty="0" smtClean="0">
                <a:solidFill>
                  <a:srgbClr val="7030A0"/>
                </a:solidFill>
              </a:rPr>
              <a:t>If 6 </a:t>
            </a:r>
            <a:r>
              <a:rPr lang="en-US" sz="1100" dirty="0" err="1" smtClean="0">
                <a:solidFill>
                  <a:srgbClr val="7030A0"/>
                </a:solidFill>
              </a:rPr>
              <a:t>rc</a:t>
            </a:r>
            <a:r>
              <a:rPr lang="en-US" sz="1100" dirty="0" smtClean="0">
                <a:solidFill>
                  <a:srgbClr val="7030A0"/>
                </a:solidFill>
              </a:rPr>
              <a:t>=0 10. James </a:t>
            </a:r>
          </a:p>
          <a:p>
            <a:r>
              <a:rPr lang="en-US" sz="1100" dirty="0" smtClean="0">
                <a:solidFill>
                  <a:srgbClr val="7030A0"/>
                </a:solidFill>
              </a:rPr>
              <a:t>If 11 &amp; 13 </a:t>
            </a:r>
            <a:r>
              <a:rPr lang="en-US" sz="1100" dirty="0" err="1" smtClean="0">
                <a:solidFill>
                  <a:srgbClr val="7030A0"/>
                </a:solidFill>
              </a:rPr>
              <a:t>rc</a:t>
            </a:r>
            <a:r>
              <a:rPr lang="en-US" sz="1100" dirty="0" smtClean="0">
                <a:solidFill>
                  <a:srgbClr val="7030A0"/>
                </a:solidFill>
              </a:rPr>
              <a:t>=0 14. Report 14 </a:t>
            </a:r>
          </a:p>
        </p:txBody>
      </p:sp>
      <p:pic>
        <p:nvPicPr>
          <p:cNvPr id="186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850" y="10954627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7" name="TextBox 186"/>
          <p:cNvSpPr txBox="1"/>
          <p:nvPr/>
        </p:nvSpPr>
        <p:spPr>
          <a:xfrm>
            <a:off x="5499541" y="10954627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L3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5270921" y="10768154"/>
            <a:ext cx="151389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EXECUTE 10. James</a:t>
            </a:r>
            <a:endParaRPr lang="en-US" sz="1200" b="1" dirty="0">
              <a:solidFill>
                <a:srgbClr val="0070C0"/>
              </a:solidFill>
            </a:endParaRPr>
          </a:p>
        </p:txBody>
      </p:sp>
      <p:cxnSp>
        <p:nvCxnSpPr>
          <p:cNvPr id="190" name="Straight Arrow Connector 189"/>
          <p:cNvCxnSpPr>
            <a:stCxn id="178" idx="3"/>
            <a:endCxn id="182" idx="1"/>
          </p:cNvCxnSpPr>
          <p:nvPr/>
        </p:nvCxnSpPr>
        <p:spPr>
          <a:xfrm>
            <a:off x="2759950" y="11264677"/>
            <a:ext cx="982364" cy="47328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stCxn id="182" idx="3"/>
            <a:endCxn id="186" idx="1"/>
          </p:cNvCxnSpPr>
          <p:nvPr/>
        </p:nvCxnSpPr>
        <p:spPr>
          <a:xfrm>
            <a:off x="4405790" y="11312005"/>
            <a:ext cx="1075060" cy="816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2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057" y="11174151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3" name="TextBox 192"/>
          <p:cNvSpPr txBox="1"/>
          <p:nvPr/>
        </p:nvSpPr>
        <p:spPr>
          <a:xfrm>
            <a:off x="6588748" y="11174151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L3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6360127" y="10987678"/>
            <a:ext cx="1837677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EXECUTE 14. Report 14</a:t>
            </a:r>
            <a:endParaRPr lang="en-US" sz="1200" b="1" dirty="0">
              <a:solidFill>
                <a:srgbClr val="0070C0"/>
              </a:solidFill>
            </a:endParaRPr>
          </a:p>
        </p:txBody>
      </p:sp>
      <p:cxnSp>
        <p:nvCxnSpPr>
          <p:cNvPr id="199" name="Straight Arrow Connector 198"/>
          <p:cNvCxnSpPr>
            <a:stCxn id="182" idx="3"/>
            <a:endCxn id="192" idx="1"/>
          </p:cNvCxnSpPr>
          <p:nvPr/>
        </p:nvCxnSpPr>
        <p:spPr>
          <a:xfrm>
            <a:off x="4405790" y="11312005"/>
            <a:ext cx="2164267" cy="22768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4932041" y="1412776"/>
            <a:ext cx="2301492" cy="2160240"/>
          </a:xfrm>
          <a:prstGeom prst="ellipse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/>
          <p:cNvSpPr txBox="1"/>
          <p:nvPr/>
        </p:nvSpPr>
        <p:spPr>
          <a:xfrm rot="2264408">
            <a:off x="6234370" y="1422043"/>
            <a:ext cx="1296144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i</a:t>
            </a:r>
            <a:r>
              <a:rPr lang="en-US" sz="1100" b="1" dirty="0" smtClean="0">
                <a:solidFill>
                  <a:srgbClr val="002060"/>
                </a:solidFill>
              </a:rPr>
              <a:t>n parallel</a:t>
            </a:r>
          </a:p>
        </p:txBody>
      </p:sp>
      <p:sp>
        <p:nvSpPr>
          <p:cNvPr id="123" name="Oval 122"/>
          <p:cNvSpPr/>
          <p:nvPr/>
        </p:nvSpPr>
        <p:spPr>
          <a:xfrm rot="20617807">
            <a:off x="5046748" y="3861048"/>
            <a:ext cx="2215188" cy="1643605"/>
          </a:xfrm>
          <a:prstGeom prst="ellipse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 rot="2847907">
            <a:off x="6489923" y="3915837"/>
            <a:ext cx="1296144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i</a:t>
            </a:r>
            <a:r>
              <a:rPr lang="en-US" sz="1100" b="1" dirty="0" smtClean="0">
                <a:solidFill>
                  <a:srgbClr val="002060"/>
                </a:solidFill>
              </a:rPr>
              <a:t>n parallel</a:t>
            </a:r>
          </a:p>
        </p:txBody>
      </p:sp>
      <p:sp>
        <p:nvSpPr>
          <p:cNvPr id="126" name="Oval 125"/>
          <p:cNvSpPr/>
          <p:nvPr/>
        </p:nvSpPr>
        <p:spPr>
          <a:xfrm rot="20617807">
            <a:off x="5038511" y="5900713"/>
            <a:ext cx="2621680" cy="1643605"/>
          </a:xfrm>
          <a:prstGeom prst="ellipse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 rot="1663686">
            <a:off x="6646672" y="5731736"/>
            <a:ext cx="1296144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i</a:t>
            </a:r>
            <a:r>
              <a:rPr lang="en-US" sz="1100" b="1" dirty="0" smtClean="0">
                <a:solidFill>
                  <a:srgbClr val="002060"/>
                </a:solidFill>
              </a:rPr>
              <a:t>n parallel</a:t>
            </a:r>
          </a:p>
        </p:txBody>
      </p:sp>
      <p:sp>
        <p:nvSpPr>
          <p:cNvPr id="128" name="Oval 127"/>
          <p:cNvSpPr/>
          <p:nvPr/>
        </p:nvSpPr>
        <p:spPr>
          <a:xfrm rot="20617807">
            <a:off x="5034698" y="7823843"/>
            <a:ext cx="3586498" cy="2487078"/>
          </a:xfrm>
          <a:prstGeom prst="ellipse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/>
          <p:cNvSpPr txBox="1"/>
          <p:nvPr/>
        </p:nvSpPr>
        <p:spPr>
          <a:xfrm rot="1663686">
            <a:off x="7475617" y="7741595"/>
            <a:ext cx="1296144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i</a:t>
            </a:r>
            <a:r>
              <a:rPr lang="en-US" sz="1100" b="1" dirty="0" smtClean="0">
                <a:solidFill>
                  <a:srgbClr val="002060"/>
                </a:solidFill>
              </a:rPr>
              <a:t>n parallel</a:t>
            </a:r>
          </a:p>
        </p:txBody>
      </p:sp>
      <p:cxnSp>
        <p:nvCxnSpPr>
          <p:cNvPr id="134" name="Curved Connector 133"/>
          <p:cNvCxnSpPr>
            <a:stCxn id="128" idx="4"/>
            <a:endCxn id="180" idx="0"/>
          </p:cNvCxnSpPr>
          <p:nvPr/>
        </p:nvCxnSpPr>
        <p:spPr>
          <a:xfrm rot="5400000">
            <a:off x="4701435" y="8109223"/>
            <a:ext cx="325700" cy="4628276"/>
          </a:xfrm>
          <a:prstGeom prst="curvedConnector3">
            <a:avLst>
              <a:gd name="adj1" fmla="val 50000"/>
            </a:avLst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4528955" y="9982889"/>
            <a:ext cx="979149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0000"/>
                </a:solidFill>
              </a:rPr>
              <a:t>COMPLETION STATUS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37" name="Oval 136"/>
          <p:cNvSpPr/>
          <p:nvPr/>
        </p:nvSpPr>
        <p:spPr>
          <a:xfrm rot="157924">
            <a:off x="5142538" y="10531244"/>
            <a:ext cx="2884046" cy="1643605"/>
          </a:xfrm>
          <a:prstGeom prst="ellipse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TextBox 138"/>
          <p:cNvSpPr txBox="1"/>
          <p:nvPr/>
        </p:nvSpPr>
        <p:spPr>
          <a:xfrm rot="2354028">
            <a:off x="7170171" y="10664482"/>
            <a:ext cx="1296144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i</a:t>
            </a:r>
            <a:r>
              <a:rPr lang="en-US" sz="1100" b="1" dirty="0" smtClean="0">
                <a:solidFill>
                  <a:srgbClr val="002060"/>
                </a:solidFill>
              </a:rPr>
              <a:t>n parallel</a:t>
            </a:r>
          </a:p>
        </p:txBody>
      </p:sp>
    </p:spTree>
    <p:extLst>
      <p:ext uri="{BB962C8B-B14F-4D97-AF65-F5344CB8AC3E}">
        <p14:creationId xmlns:p14="http://schemas.microsoft.com/office/powerpoint/2010/main" val="661649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76672"/>
            <a:ext cx="50593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308" y="2073570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86999" y="2073570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L0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80276" y="2721642"/>
            <a:ext cx="117732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RUN_GROUP 2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2244" y="1736177"/>
            <a:ext cx="760978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030A0"/>
                </a:solidFill>
              </a:rPr>
              <a:t>a</a:t>
            </a:r>
            <a:r>
              <a:rPr lang="en-US" sz="1100" dirty="0" smtClean="0">
                <a:solidFill>
                  <a:srgbClr val="7030A0"/>
                </a:solidFill>
              </a:rPr>
              <a:t>ll run groups run in </a:t>
            </a:r>
            <a:r>
              <a:rPr lang="en-US" sz="1100" b="1" dirty="0" smtClean="0">
                <a:solidFill>
                  <a:srgbClr val="7030A0"/>
                </a:solidFill>
              </a:rPr>
              <a:t>parallel</a:t>
            </a:r>
            <a:endParaRPr lang="en-US" sz="1100" b="1" dirty="0">
              <a:solidFill>
                <a:srgbClr val="7030A0"/>
              </a:solidFill>
            </a:endParaRPr>
          </a:p>
        </p:txBody>
      </p:sp>
      <p:pic>
        <p:nvPicPr>
          <p:cNvPr id="9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444" y="2073569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611135" y="2073569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L1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98045" y="1760644"/>
            <a:ext cx="1296144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030A0"/>
                </a:solidFill>
              </a:rPr>
              <a:t>i</a:t>
            </a:r>
            <a:r>
              <a:rPr lang="en-US" sz="1100" dirty="0" smtClean="0">
                <a:solidFill>
                  <a:srgbClr val="7030A0"/>
                </a:solidFill>
              </a:rPr>
              <a:t>nstance bound by </a:t>
            </a:r>
            <a:r>
              <a:rPr lang="en-US" sz="1100" b="1" dirty="0" smtClean="0">
                <a:solidFill>
                  <a:srgbClr val="7030A0"/>
                </a:solidFill>
              </a:rPr>
              <a:t>RUN_GROUP 2</a:t>
            </a:r>
            <a:endParaRPr lang="en-US" sz="1100" b="1" dirty="0">
              <a:solidFill>
                <a:srgbClr val="7030A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16869" y="2735542"/>
            <a:ext cx="1177320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p</a:t>
            </a:r>
            <a:r>
              <a:rPr lang="en-US" sz="1200" b="1" dirty="0" smtClean="0">
                <a:solidFill>
                  <a:srgbClr val="0070C0"/>
                </a:solidFill>
              </a:rPr>
              <a:t>arse RUN_ORDER 1 </a:t>
            </a:r>
            <a:endParaRPr lang="en-US" sz="1200" b="1" dirty="0">
              <a:solidFill>
                <a:srgbClr val="0070C0"/>
              </a:solidFill>
            </a:endParaRPr>
          </a:p>
        </p:txBody>
      </p:sp>
      <p:pic>
        <p:nvPicPr>
          <p:cNvPr id="13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284" y="2120897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256975" y="2120897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L2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28355" y="1924349"/>
            <a:ext cx="117732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RUN_ORDER 1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88588" y="2577626"/>
            <a:ext cx="1296144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7030A0"/>
                </a:solidFill>
              </a:rPr>
              <a:t>selection</a:t>
            </a:r>
          </a:p>
          <a:p>
            <a:r>
              <a:rPr lang="en-US" sz="1100" dirty="0" smtClean="0">
                <a:solidFill>
                  <a:srgbClr val="7030A0"/>
                </a:solidFill>
              </a:rPr>
              <a:t>15. Report 15</a:t>
            </a:r>
          </a:p>
        </p:txBody>
      </p:sp>
      <p:pic>
        <p:nvPicPr>
          <p:cNvPr id="17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820" y="2129060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995511" y="2129060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L3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66890" y="1942587"/>
            <a:ext cx="1866113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EXECUTE 15. Report 15</a:t>
            </a:r>
            <a:endParaRPr lang="en-US" sz="1200" b="1" dirty="0">
              <a:solidFill>
                <a:srgbClr val="0070C0"/>
              </a:solidFill>
            </a:endParaRPr>
          </a:p>
        </p:txBody>
      </p:sp>
      <p:cxnSp>
        <p:nvCxnSpPr>
          <p:cNvPr id="20" name="Curved Connector 19"/>
          <p:cNvCxnSpPr>
            <a:stCxn id="32" idx="4"/>
            <a:endCxn id="40" idx="0"/>
          </p:cNvCxnSpPr>
          <p:nvPr/>
        </p:nvCxnSpPr>
        <p:spPr>
          <a:xfrm rot="5400000">
            <a:off x="4411588" y="1385217"/>
            <a:ext cx="752175" cy="3786779"/>
          </a:xfrm>
          <a:prstGeom prst="curvedConnector3">
            <a:avLst>
              <a:gd name="adj1" fmla="val 50000"/>
            </a:avLst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rot="21154051">
            <a:off x="5171820" y="3021274"/>
            <a:ext cx="979149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0000"/>
                </a:solidFill>
              </a:rPr>
              <a:t>COMPLETION STATUS</a:t>
            </a:r>
            <a:endParaRPr lang="en-US" sz="1100" dirty="0">
              <a:solidFill>
                <a:srgbClr val="FF0000"/>
              </a:solidFill>
            </a:endParaRPr>
          </a:p>
        </p:txBody>
      </p:sp>
      <p:cxnSp>
        <p:nvCxnSpPr>
          <p:cNvPr id="29" name="Straight Arrow Connector 28"/>
          <p:cNvCxnSpPr>
            <a:stCxn id="13" idx="3"/>
            <a:endCxn id="17" idx="1"/>
          </p:cNvCxnSpPr>
          <p:nvPr/>
        </p:nvCxnSpPr>
        <p:spPr>
          <a:xfrm>
            <a:off x="4901760" y="2486438"/>
            <a:ext cx="1075060" cy="816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9" idx="3"/>
            <a:endCxn id="13" idx="1"/>
          </p:cNvCxnSpPr>
          <p:nvPr/>
        </p:nvCxnSpPr>
        <p:spPr>
          <a:xfrm>
            <a:off x="3255920" y="2439110"/>
            <a:ext cx="982364" cy="47328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5" idx="3"/>
            <a:endCxn id="9" idx="1"/>
          </p:cNvCxnSpPr>
          <p:nvPr/>
        </p:nvCxnSpPr>
        <p:spPr>
          <a:xfrm flipV="1">
            <a:off x="2031784" y="2439110"/>
            <a:ext cx="560660" cy="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 rot="20619891">
            <a:off x="5559891" y="1736177"/>
            <a:ext cx="1907547" cy="1190368"/>
          </a:xfrm>
          <a:prstGeom prst="ellipse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 rot="604118">
            <a:off x="6313080" y="1502828"/>
            <a:ext cx="1296144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i</a:t>
            </a:r>
            <a:r>
              <a:rPr lang="en-US" sz="1100" b="1" dirty="0" smtClean="0">
                <a:solidFill>
                  <a:srgbClr val="002060"/>
                </a:solidFill>
              </a:rPr>
              <a:t>n parallel</a:t>
            </a:r>
          </a:p>
        </p:txBody>
      </p:sp>
      <p:pic>
        <p:nvPicPr>
          <p:cNvPr id="38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612" y="3967619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2459303" y="3967619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L1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246213" y="3654694"/>
            <a:ext cx="1296144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030A0"/>
                </a:solidFill>
              </a:rPr>
              <a:t>i</a:t>
            </a:r>
            <a:r>
              <a:rPr lang="en-US" sz="1100" dirty="0" smtClean="0">
                <a:solidFill>
                  <a:srgbClr val="7030A0"/>
                </a:solidFill>
              </a:rPr>
              <a:t>nstance bound by </a:t>
            </a:r>
            <a:r>
              <a:rPr lang="en-US" sz="1100" b="1" dirty="0" smtClean="0">
                <a:solidFill>
                  <a:srgbClr val="7030A0"/>
                </a:solidFill>
              </a:rPr>
              <a:t>RUN_GROUP 2</a:t>
            </a:r>
            <a:endParaRPr lang="en-US" sz="1100" b="1" dirty="0">
              <a:solidFill>
                <a:srgbClr val="7030A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365037" y="4629592"/>
            <a:ext cx="1177320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p</a:t>
            </a:r>
            <a:r>
              <a:rPr lang="en-US" sz="1200" b="1" dirty="0" smtClean="0">
                <a:solidFill>
                  <a:srgbClr val="0070C0"/>
                </a:solidFill>
              </a:rPr>
              <a:t>arse RUN_ORDER 2 </a:t>
            </a:r>
            <a:endParaRPr lang="en-US" sz="1200" b="1" dirty="0">
              <a:solidFill>
                <a:srgbClr val="0070C0"/>
              </a:solidFill>
            </a:endParaRPr>
          </a:p>
        </p:txBody>
      </p:sp>
      <p:pic>
        <p:nvPicPr>
          <p:cNvPr id="42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452" y="4014947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4105143" y="4014947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L2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876523" y="3818399"/>
            <a:ext cx="117732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RUN_ORDER 2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736756" y="4471676"/>
            <a:ext cx="1627332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7030A0"/>
                </a:solidFill>
              </a:rPr>
              <a:t>selection</a:t>
            </a:r>
          </a:p>
          <a:p>
            <a:r>
              <a:rPr lang="en-US" sz="1100" dirty="0" smtClean="0">
                <a:solidFill>
                  <a:srgbClr val="7030A0"/>
                </a:solidFill>
              </a:rPr>
              <a:t>If 15 </a:t>
            </a:r>
            <a:r>
              <a:rPr lang="en-US" sz="1100" dirty="0" err="1" smtClean="0">
                <a:solidFill>
                  <a:srgbClr val="7030A0"/>
                </a:solidFill>
              </a:rPr>
              <a:t>rc</a:t>
            </a:r>
            <a:r>
              <a:rPr lang="en-US" sz="1100" dirty="0" smtClean="0">
                <a:solidFill>
                  <a:srgbClr val="7030A0"/>
                </a:solidFill>
              </a:rPr>
              <a:t>=0 16. Report 16</a:t>
            </a:r>
          </a:p>
        </p:txBody>
      </p:sp>
      <p:pic>
        <p:nvPicPr>
          <p:cNvPr id="46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988" y="4023110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5843679" y="4023110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L3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615058" y="3836637"/>
            <a:ext cx="1866113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EXECUTE 16. Report 16</a:t>
            </a:r>
            <a:endParaRPr lang="en-US" sz="1200" b="1" dirty="0">
              <a:solidFill>
                <a:srgbClr val="0070C0"/>
              </a:solidFill>
            </a:endParaRPr>
          </a:p>
        </p:txBody>
      </p:sp>
      <p:cxnSp>
        <p:nvCxnSpPr>
          <p:cNvPr id="49" name="Curved Connector 48"/>
          <p:cNvCxnSpPr>
            <a:stCxn id="53" idx="4"/>
            <a:endCxn id="58" idx="0"/>
          </p:cNvCxnSpPr>
          <p:nvPr/>
        </p:nvCxnSpPr>
        <p:spPr>
          <a:xfrm rot="5400000">
            <a:off x="4534947" y="3417112"/>
            <a:ext cx="614829" cy="3373742"/>
          </a:xfrm>
          <a:prstGeom prst="curvedConnector3">
            <a:avLst>
              <a:gd name="adj1" fmla="val 50000"/>
            </a:avLst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 rot="21230835">
            <a:off x="4958842" y="4871253"/>
            <a:ext cx="979149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0000"/>
                </a:solidFill>
              </a:rPr>
              <a:t>COMPLETION STATUS</a:t>
            </a:r>
            <a:endParaRPr lang="en-US" sz="1100" dirty="0">
              <a:solidFill>
                <a:srgbClr val="FF0000"/>
              </a:solidFill>
            </a:endParaRPr>
          </a:p>
        </p:txBody>
      </p:sp>
      <p:cxnSp>
        <p:nvCxnSpPr>
          <p:cNvPr id="51" name="Straight Arrow Connector 50"/>
          <p:cNvCxnSpPr>
            <a:stCxn id="42" idx="3"/>
            <a:endCxn id="46" idx="1"/>
          </p:cNvCxnSpPr>
          <p:nvPr/>
        </p:nvCxnSpPr>
        <p:spPr>
          <a:xfrm>
            <a:off x="4749928" y="4380488"/>
            <a:ext cx="1075060" cy="816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8" idx="3"/>
            <a:endCxn id="42" idx="1"/>
          </p:cNvCxnSpPr>
          <p:nvPr/>
        </p:nvCxnSpPr>
        <p:spPr>
          <a:xfrm>
            <a:off x="3104088" y="4333160"/>
            <a:ext cx="982364" cy="47328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 rot="20619891">
            <a:off x="5408059" y="3630227"/>
            <a:ext cx="1907547" cy="1190368"/>
          </a:xfrm>
          <a:prstGeom prst="ellipse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 rot="604118">
            <a:off x="6161248" y="3396878"/>
            <a:ext cx="1296144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i</a:t>
            </a:r>
            <a:r>
              <a:rPr lang="en-US" sz="1100" b="1" dirty="0" smtClean="0">
                <a:solidFill>
                  <a:srgbClr val="002060"/>
                </a:solidFill>
              </a:rPr>
              <a:t>n parallel</a:t>
            </a:r>
          </a:p>
        </p:txBody>
      </p:sp>
      <p:pic>
        <p:nvPicPr>
          <p:cNvPr id="56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817" y="5724323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2720508" y="5724323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L1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507418" y="5411398"/>
            <a:ext cx="1296144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030A0"/>
                </a:solidFill>
              </a:rPr>
              <a:t>i</a:t>
            </a:r>
            <a:r>
              <a:rPr lang="en-US" sz="1100" dirty="0" smtClean="0">
                <a:solidFill>
                  <a:srgbClr val="7030A0"/>
                </a:solidFill>
              </a:rPr>
              <a:t>nstance bound by </a:t>
            </a:r>
            <a:r>
              <a:rPr lang="en-US" sz="1100" b="1" dirty="0" smtClean="0">
                <a:solidFill>
                  <a:srgbClr val="7030A0"/>
                </a:solidFill>
              </a:rPr>
              <a:t>RUN_GROUP 2</a:t>
            </a:r>
            <a:endParaRPr lang="en-US" sz="1100" b="1" dirty="0">
              <a:solidFill>
                <a:srgbClr val="7030A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626242" y="6386296"/>
            <a:ext cx="1177320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p</a:t>
            </a:r>
            <a:r>
              <a:rPr lang="en-US" sz="1200" b="1" dirty="0" smtClean="0">
                <a:solidFill>
                  <a:srgbClr val="0070C0"/>
                </a:solidFill>
              </a:rPr>
              <a:t>arse RUN_ORDER 3</a:t>
            </a:r>
            <a:endParaRPr lang="en-US" sz="1200" b="1" dirty="0">
              <a:solidFill>
                <a:srgbClr val="0070C0"/>
              </a:solidFill>
            </a:endParaRPr>
          </a:p>
        </p:txBody>
      </p:sp>
      <p:pic>
        <p:nvPicPr>
          <p:cNvPr id="60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657" y="5771651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4366348" y="5771651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L2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137728" y="5575103"/>
            <a:ext cx="117732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RUN_ORDER 2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997961" y="6228380"/>
            <a:ext cx="1627332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7030A0"/>
                </a:solidFill>
              </a:rPr>
              <a:t>selection</a:t>
            </a:r>
          </a:p>
          <a:p>
            <a:r>
              <a:rPr lang="en-US" sz="1100" dirty="0" smtClean="0">
                <a:solidFill>
                  <a:srgbClr val="7030A0"/>
                </a:solidFill>
              </a:rPr>
              <a:t>If 16 </a:t>
            </a:r>
            <a:r>
              <a:rPr lang="en-US" sz="1100" dirty="0" err="1" smtClean="0">
                <a:solidFill>
                  <a:srgbClr val="7030A0"/>
                </a:solidFill>
              </a:rPr>
              <a:t>rc</a:t>
            </a:r>
            <a:r>
              <a:rPr lang="en-US" sz="1100" dirty="0" smtClean="0">
                <a:solidFill>
                  <a:srgbClr val="7030A0"/>
                </a:solidFill>
              </a:rPr>
              <a:t>=0 17. Report 17</a:t>
            </a:r>
          </a:p>
        </p:txBody>
      </p:sp>
      <p:pic>
        <p:nvPicPr>
          <p:cNvPr id="64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193" y="5779814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/>
          <p:cNvSpPr txBox="1"/>
          <p:nvPr/>
        </p:nvSpPr>
        <p:spPr>
          <a:xfrm>
            <a:off x="6104884" y="5779814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L3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876263" y="5593341"/>
            <a:ext cx="1866113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EXECUTE 17. Report 17</a:t>
            </a:r>
            <a:endParaRPr lang="en-US" sz="1200" b="1" dirty="0">
              <a:solidFill>
                <a:srgbClr val="0070C0"/>
              </a:solidFill>
            </a:endParaRPr>
          </a:p>
        </p:txBody>
      </p:sp>
      <p:cxnSp>
        <p:nvCxnSpPr>
          <p:cNvPr id="67" name="Curved Connector 66"/>
          <p:cNvCxnSpPr>
            <a:stCxn id="71" idx="4"/>
            <a:endCxn id="75" idx="0"/>
          </p:cNvCxnSpPr>
          <p:nvPr/>
        </p:nvCxnSpPr>
        <p:spPr>
          <a:xfrm rot="5400000">
            <a:off x="4640888" y="5254158"/>
            <a:ext cx="850435" cy="3448665"/>
          </a:xfrm>
          <a:prstGeom prst="curvedConnector3">
            <a:avLst>
              <a:gd name="adj1" fmla="val 50000"/>
            </a:avLst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 rot="20898580">
            <a:off x="5444627" y="6672028"/>
            <a:ext cx="979149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0000"/>
                </a:solidFill>
              </a:rPr>
              <a:t>COMPLETION STATUS</a:t>
            </a:r>
            <a:endParaRPr lang="en-US" sz="1100" dirty="0">
              <a:solidFill>
                <a:srgbClr val="FF0000"/>
              </a:solidFill>
            </a:endParaRPr>
          </a:p>
        </p:txBody>
      </p:sp>
      <p:cxnSp>
        <p:nvCxnSpPr>
          <p:cNvPr id="69" name="Straight Arrow Connector 68"/>
          <p:cNvCxnSpPr>
            <a:stCxn id="60" idx="3"/>
            <a:endCxn id="64" idx="1"/>
          </p:cNvCxnSpPr>
          <p:nvPr/>
        </p:nvCxnSpPr>
        <p:spPr>
          <a:xfrm>
            <a:off x="5011133" y="6137192"/>
            <a:ext cx="1075060" cy="816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6" idx="3"/>
            <a:endCxn id="60" idx="1"/>
          </p:cNvCxnSpPr>
          <p:nvPr/>
        </p:nvCxnSpPr>
        <p:spPr>
          <a:xfrm>
            <a:off x="3365293" y="6089864"/>
            <a:ext cx="982364" cy="47328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 rot="20619891">
            <a:off x="5669264" y="5386931"/>
            <a:ext cx="1907547" cy="1190368"/>
          </a:xfrm>
          <a:prstGeom prst="ellipse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99" y="7716633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/>
          <p:cNvSpPr txBox="1"/>
          <p:nvPr/>
        </p:nvSpPr>
        <p:spPr>
          <a:xfrm>
            <a:off x="2906790" y="7716633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L1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693700" y="7403708"/>
            <a:ext cx="1296144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030A0"/>
                </a:solidFill>
              </a:rPr>
              <a:t>i</a:t>
            </a:r>
            <a:r>
              <a:rPr lang="en-US" sz="1100" dirty="0" smtClean="0">
                <a:solidFill>
                  <a:srgbClr val="7030A0"/>
                </a:solidFill>
              </a:rPr>
              <a:t>nstance bound by </a:t>
            </a:r>
            <a:r>
              <a:rPr lang="en-US" sz="1100" b="1" dirty="0" smtClean="0">
                <a:solidFill>
                  <a:srgbClr val="7030A0"/>
                </a:solidFill>
              </a:rPr>
              <a:t>RUN_GROUP 2</a:t>
            </a:r>
            <a:endParaRPr lang="en-US" sz="1100" b="1" dirty="0">
              <a:solidFill>
                <a:srgbClr val="7030A0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812524" y="8378606"/>
            <a:ext cx="1177320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p</a:t>
            </a:r>
            <a:r>
              <a:rPr lang="en-US" sz="1200" b="1" dirty="0" smtClean="0">
                <a:solidFill>
                  <a:srgbClr val="0070C0"/>
                </a:solidFill>
              </a:rPr>
              <a:t>arse RUN_ORDER 4 </a:t>
            </a:r>
            <a:endParaRPr lang="en-US" sz="1200" b="1" dirty="0">
              <a:solidFill>
                <a:srgbClr val="0070C0"/>
              </a:solidFill>
            </a:endParaRPr>
          </a:p>
        </p:txBody>
      </p:sp>
      <p:pic>
        <p:nvPicPr>
          <p:cNvPr id="77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39" y="7763961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/>
          <p:cNvSpPr txBox="1"/>
          <p:nvPr/>
        </p:nvSpPr>
        <p:spPr>
          <a:xfrm>
            <a:off x="4552630" y="7763961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L2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324010" y="7567413"/>
            <a:ext cx="117732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RUN_ORDER 4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4184243" y="8220690"/>
            <a:ext cx="1627332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7030A0"/>
                </a:solidFill>
              </a:rPr>
              <a:t>selection</a:t>
            </a:r>
          </a:p>
          <a:p>
            <a:r>
              <a:rPr lang="en-US" sz="1100" dirty="0" smtClean="0">
                <a:solidFill>
                  <a:srgbClr val="7030A0"/>
                </a:solidFill>
              </a:rPr>
              <a:t>If 17 </a:t>
            </a:r>
            <a:r>
              <a:rPr lang="en-US" sz="1100" dirty="0" err="1" smtClean="0">
                <a:solidFill>
                  <a:srgbClr val="7030A0"/>
                </a:solidFill>
              </a:rPr>
              <a:t>rc</a:t>
            </a:r>
            <a:r>
              <a:rPr lang="en-US" sz="1100" dirty="0" smtClean="0">
                <a:solidFill>
                  <a:srgbClr val="7030A0"/>
                </a:solidFill>
              </a:rPr>
              <a:t>=0 18. Report 18</a:t>
            </a:r>
          </a:p>
        </p:txBody>
      </p:sp>
      <p:pic>
        <p:nvPicPr>
          <p:cNvPr id="81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475" y="7772124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/>
          <p:cNvSpPr txBox="1"/>
          <p:nvPr/>
        </p:nvSpPr>
        <p:spPr>
          <a:xfrm>
            <a:off x="6291166" y="7772124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L3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062545" y="7585651"/>
            <a:ext cx="1866113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EXECUTE 18. Report 18</a:t>
            </a:r>
            <a:endParaRPr lang="en-US" sz="1200" b="1" dirty="0">
              <a:solidFill>
                <a:srgbClr val="0070C0"/>
              </a:solidFill>
            </a:endParaRPr>
          </a:p>
        </p:txBody>
      </p:sp>
      <p:cxnSp>
        <p:nvCxnSpPr>
          <p:cNvPr id="86" name="Straight Arrow Connector 85"/>
          <p:cNvCxnSpPr>
            <a:stCxn id="77" idx="3"/>
            <a:endCxn id="81" idx="1"/>
          </p:cNvCxnSpPr>
          <p:nvPr/>
        </p:nvCxnSpPr>
        <p:spPr>
          <a:xfrm>
            <a:off x="5197415" y="8129502"/>
            <a:ext cx="1075060" cy="816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73" idx="3"/>
            <a:endCxn id="77" idx="1"/>
          </p:cNvCxnSpPr>
          <p:nvPr/>
        </p:nvCxnSpPr>
        <p:spPr>
          <a:xfrm>
            <a:off x="3551575" y="8082174"/>
            <a:ext cx="982364" cy="47328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 rot="20619891">
            <a:off x="5855546" y="7379241"/>
            <a:ext cx="1907547" cy="1190368"/>
          </a:xfrm>
          <a:prstGeom prst="ellipse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98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5" y="-819150"/>
            <a:ext cx="7662863" cy="8497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6135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817" y="540971"/>
            <a:ext cx="5633511" cy="5984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1" name="Straight Connector 70"/>
          <p:cNvCxnSpPr/>
          <p:nvPr/>
        </p:nvCxnSpPr>
        <p:spPr>
          <a:xfrm flipH="1">
            <a:off x="2911476" y="557972"/>
            <a:ext cx="4340" cy="60393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39552" y="116632"/>
            <a:ext cx="1107604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RUN_LAYER</a:t>
            </a:r>
            <a:endParaRPr lang="en-US" sz="1400" b="1" dirty="0"/>
          </a:p>
        </p:txBody>
      </p:sp>
      <p:cxnSp>
        <p:nvCxnSpPr>
          <p:cNvPr id="74" name="Straight Connector 73"/>
          <p:cNvCxnSpPr/>
          <p:nvPr/>
        </p:nvCxnSpPr>
        <p:spPr>
          <a:xfrm>
            <a:off x="3931350" y="557972"/>
            <a:ext cx="0" cy="60393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5011470" y="557972"/>
            <a:ext cx="0" cy="60393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1819496" y="187151"/>
            <a:ext cx="1107604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</a:rPr>
              <a:t>1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911476" y="188640"/>
            <a:ext cx="1107604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3995936" y="188640"/>
            <a:ext cx="1107604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242095" y="188640"/>
            <a:ext cx="1107604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4</a:t>
            </a:r>
          </a:p>
        </p:txBody>
      </p:sp>
      <p:cxnSp>
        <p:nvCxnSpPr>
          <p:cNvPr id="86" name="Straight Connector 85"/>
          <p:cNvCxnSpPr/>
          <p:nvPr/>
        </p:nvCxnSpPr>
        <p:spPr>
          <a:xfrm>
            <a:off x="6156176" y="557972"/>
            <a:ext cx="0" cy="60393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6372200" y="188640"/>
            <a:ext cx="1107604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</a:rPr>
              <a:t>5</a:t>
            </a:r>
            <a:endParaRPr lang="en-US" sz="1400" b="1" dirty="0">
              <a:solidFill>
                <a:srgbClr val="FF0000"/>
              </a:solidFill>
            </a:endParaRPr>
          </a:p>
        </p:txBody>
      </p:sp>
      <p:cxnSp>
        <p:nvCxnSpPr>
          <p:cNvPr id="90" name="Straight Connector 89"/>
          <p:cNvCxnSpPr/>
          <p:nvPr/>
        </p:nvCxnSpPr>
        <p:spPr>
          <a:xfrm flipH="1">
            <a:off x="1331640" y="3356992"/>
            <a:ext cx="5976664" cy="0"/>
          </a:xfrm>
          <a:prstGeom prst="line">
            <a:avLst/>
          </a:prstGeom>
          <a:ln w="2222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H="1">
            <a:off x="1331640" y="3916412"/>
            <a:ext cx="5976664" cy="0"/>
          </a:xfrm>
          <a:prstGeom prst="line">
            <a:avLst/>
          </a:prstGeom>
          <a:ln w="2222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>
            <a:off x="1331640" y="4153727"/>
            <a:ext cx="5976664" cy="0"/>
          </a:xfrm>
          <a:prstGeom prst="line">
            <a:avLst/>
          </a:prstGeom>
          <a:ln w="2222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1331640" y="4437112"/>
            <a:ext cx="5976664" cy="0"/>
          </a:xfrm>
          <a:prstGeom prst="line">
            <a:avLst/>
          </a:prstGeom>
          <a:ln w="2222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1331640" y="4653136"/>
            <a:ext cx="5976664" cy="0"/>
          </a:xfrm>
          <a:prstGeom prst="line">
            <a:avLst/>
          </a:prstGeom>
          <a:ln w="2222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1331640" y="4941168"/>
            <a:ext cx="5976664" cy="0"/>
          </a:xfrm>
          <a:prstGeom prst="line">
            <a:avLst/>
          </a:prstGeom>
          <a:ln w="2222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1310172" y="5229200"/>
            <a:ext cx="5976664" cy="0"/>
          </a:xfrm>
          <a:prstGeom prst="line">
            <a:avLst/>
          </a:prstGeom>
          <a:ln w="2222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1310172" y="5445224"/>
            <a:ext cx="5976664" cy="0"/>
          </a:xfrm>
          <a:prstGeom prst="line">
            <a:avLst/>
          </a:prstGeom>
          <a:ln w="2222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>
            <a:off x="1310172" y="5733256"/>
            <a:ext cx="5976664" cy="0"/>
          </a:xfrm>
          <a:prstGeom prst="line">
            <a:avLst/>
          </a:prstGeom>
          <a:ln w="2222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>
            <a:off x="1310172" y="5949280"/>
            <a:ext cx="5976664" cy="0"/>
          </a:xfrm>
          <a:prstGeom prst="line">
            <a:avLst/>
          </a:prstGeom>
          <a:ln w="2222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>
            <a:off x="1285122" y="6237312"/>
            <a:ext cx="5976664" cy="0"/>
          </a:xfrm>
          <a:prstGeom prst="line">
            <a:avLst/>
          </a:prstGeom>
          <a:ln w="2222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7768342" y="116632"/>
            <a:ext cx="1268153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7030A0"/>
                </a:solidFill>
              </a:rPr>
              <a:t>RUN_GROUP</a:t>
            </a:r>
            <a:endParaRPr lang="en-US" sz="1400" b="1" dirty="0">
              <a:solidFill>
                <a:srgbClr val="7030A0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020272" y="1412776"/>
            <a:ext cx="1107604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7030A0"/>
                </a:solidFill>
              </a:rPr>
              <a:t>1</a:t>
            </a:r>
            <a:endParaRPr lang="en-US" sz="1400" b="1" dirty="0">
              <a:solidFill>
                <a:srgbClr val="7030A0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7020272" y="3423773"/>
            <a:ext cx="1107604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7030A0"/>
                </a:solidFill>
              </a:rPr>
              <a:t>2</a:t>
            </a:r>
            <a:endParaRPr lang="en-US" sz="1400" b="1" dirty="0">
              <a:solidFill>
                <a:srgbClr val="7030A0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7020272" y="3861048"/>
            <a:ext cx="1107604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3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7020272" y="4129335"/>
            <a:ext cx="1107604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7030A0"/>
                </a:solidFill>
              </a:rPr>
              <a:t>4</a:t>
            </a:r>
            <a:endParaRPr lang="en-US" sz="1400" b="1" dirty="0">
              <a:solidFill>
                <a:srgbClr val="7030A0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7020272" y="4365104"/>
            <a:ext cx="1107604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7030A0"/>
                </a:solidFill>
              </a:rPr>
              <a:t>5</a:t>
            </a:r>
            <a:endParaRPr lang="en-US" sz="1400" b="1" dirty="0">
              <a:solidFill>
                <a:srgbClr val="7030A0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020272" y="4625751"/>
            <a:ext cx="1107604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7030A0"/>
                </a:solidFill>
              </a:rPr>
              <a:t>6</a:t>
            </a:r>
            <a:endParaRPr lang="en-US" sz="1400" b="1" dirty="0">
              <a:solidFill>
                <a:srgbClr val="7030A0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7020272" y="4925888"/>
            <a:ext cx="1107604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7030A0"/>
                </a:solidFill>
              </a:rPr>
              <a:t>7</a:t>
            </a:r>
            <a:endParaRPr lang="en-US" sz="1400" b="1" dirty="0">
              <a:solidFill>
                <a:srgbClr val="7030A0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020272" y="5157830"/>
            <a:ext cx="1107604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7030A0"/>
                </a:solidFill>
              </a:rPr>
              <a:t>8</a:t>
            </a:r>
            <a:endParaRPr lang="en-US" sz="1400" b="1" dirty="0">
              <a:solidFill>
                <a:srgbClr val="7030A0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7020272" y="5427013"/>
            <a:ext cx="1107604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7030A0"/>
                </a:solidFill>
              </a:rPr>
              <a:t>9</a:t>
            </a:r>
            <a:endParaRPr lang="en-US" sz="1400" b="1" dirty="0">
              <a:solidFill>
                <a:srgbClr val="7030A0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7020272" y="5649720"/>
            <a:ext cx="1107604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7030A0"/>
                </a:solidFill>
              </a:rPr>
              <a:t>10</a:t>
            </a:r>
            <a:endParaRPr lang="en-US" sz="1400" b="1" dirty="0">
              <a:solidFill>
                <a:srgbClr val="7030A0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020272" y="5938435"/>
            <a:ext cx="1107604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7030A0"/>
                </a:solidFill>
              </a:rPr>
              <a:t>11</a:t>
            </a:r>
            <a:endParaRPr lang="en-US" sz="1400" b="1" dirty="0">
              <a:solidFill>
                <a:srgbClr val="7030A0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020272" y="6215213"/>
            <a:ext cx="1107604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7030A0"/>
                </a:solidFill>
              </a:rPr>
              <a:t>12</a:t>
            </a:r>
            <a:endParaRPr lang="en-US" sz="14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820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80818" y="205835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21. Individual 1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91690" y="493867"/>
            <a:ext cx="325765" cy="0"/>
          </a:xfrm>
          <a:prstGeom prst="line">
            <a:avLst/>
          </a:prstGeom>
          <a:ln w="22225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87291" y="493867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22. Individual 2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691689" y="781899"/>
            <a:ext cx="325765" cy="0"/>
          </a:xfrm>
          <a:prstGeom prst="line">
            <a:avLst/>
          </a:prstGeom>
          <a:ln w="22225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7291" y="770865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23. Individual 3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691690" y="1069931"/>
            <a:ext cx="325765" cy="0"/>
          </a:xfrm>
          <a:prstGeom prst="line">
            <a:avLst/>
          </a:prstGeom>
          <a:ln w="22225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85774" y="1050013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24. Individual 4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691690" y="1327012"/>
            <a:ext cx="325765" cy="0"/>
          </a:xfrm>
          <a:prstGeom prst="line">
            <a:avLst/>
          </a:prstGeom>
          <a:ln w="22225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87291" y="1327012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25. Individual 5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691690" y="1645995"/>
            <a:ext cx="1296144" cy="0"/>
          </a:xfrm>
          <a:prstGeom prst="line">
            <a:avLst/>
          </a:prstGeom>
          <a:ln w="22225">
            <a:gradFill flip="none" rotWithShape="1">
              <a:gsLst>
                <a:gs pos="0">
                  <a:srgbClr val="FF0000"/>
                </a:gs>
                <a:gs pos="59000">
                  <a:srgbClr val="00B0F0"/>
                </a:gs>
                <a:gs pos="100000">
                  <a:srgbClr val="0070C0"/>
                </a:gs>
              </a:gsLst>
              <a:lin ang="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91140" y="1657028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26. Individual 6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702012" y="1945060"/>
            <a:ext cx="325765" cy="0"/>
          </a:xfrm>
          <a:prstGeom prst="line">
            <a:avLst/>
          </a:prstGeom>
          <a:ln w="22225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97613" y="1945060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27. Individual 7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702011" y="2233092"/>
            <a:ext cx="325765" cy="0"/>
          </a:xfrm>
          <a:prstGeom prst="line">
            <a:avLst/>
          </a:prstGeom>
          <a:ln w="22225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97613" y="2222058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28. Individual 8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702012" y="2521124"/>
            <a:ext cx="325765" cy="0"/>
          </a:xfrm>
          <a:prstGeom prst="line">
            <a:avLst/>
          </a:prstGeom>
          <a:ln w="22225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96096" y="2501206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29. Individual 9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702012" y="2778205"/>
            <a:ext cx="325765" cy="0"/>
          </a:xfrm>
          <a:prstGeom prst="line">
            <a:avLst/>
          </a:prstGeom>
          <a:ln w="22225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97613" y="2778205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30. Individual 10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706533" y="3064519"/>
            <a:ext cx="325765" cy="0"/>
          </a:xfrm>
          <a:prstGeom prst="line">
            <a:avLst/>
          </a:prstGeom>
          <a:ln w="22225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5" y="654645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3006516" y="654645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L0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699793" y="1302717"/>
            <a:ext cx="117732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RUN_GROUP 3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411761" y="317252"/>
            <a:ext cx="760978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030A0"/>
                </a:solidFill>
              </a:rPr>
              <a:t>a</a:t>
            </a:r>
            <a:r>
              <a:rPr lang="en-US" sz="1100" dirty="0" smtClean="0">
                <a:solidFill>
                  <a:srgbClr val="7030A0"/>
                </a:solidFill>
              </a:rPr>
              <a:t>ll run groups run in </a:t>
            </a:r>
            <a:r>
              <a:rPr lang="en-US" sz="1100" b="1" dirty="0" smtClean="0">
                <a:solidFill>
                  <a:srgbClr val="7030A0"/>
                </a:solidFill>
              </a:rPr>
              <a:t>parallel</a:t>
            </a:r>
            <a:endParaRPr lang="en-US" sz="1100" b="1" dirty="0">
              <a:solidFill>
                <a:srgbClr val="7030A0"/>
              </a:solidFill>
            </a:endParaRPr>
          </a:p>
        </p:txBody>
      </p:sp>
      <p:pic>
        <p:nvPicPr>
          <p:cNvPr id="56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1" y="654644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4230652" y="654644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L1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017562" y="341719"/>
            <a:ext cx="1296144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030A0"/>
                </a:solidFill>
              </a:rPr>
              <a:t>i</a:t>
            </a:r>
            <a:r>
              <a:rPr lang="en-US" sz="1100" dirty="0" smtClean="0">
                <a:solidFill>
                  <a:srgbClr val="7030A0"/>
                </a:solidFill>
              </a:rPr>
              <a:t>nstance bound by </a:t>
            </a:r>
            <a:r>
              <a:rPr lang="en-US" sz="1100" b="1" dirty="0" smtClean="0">
                <a:solidFill>
                  <a:srgbClr val="7030A0"/>
                </a:solidFill>
              </a:rPr>
              <a:t>RUN_GROUP 3</a:t>
            </a:r>
            <a:endParaRPr lang="en-US" sz="1100" b="1" dirty="0">
              <a:solidFill>
                <a:srgbClr val="7030A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136386" y="1316617"/>
            <a:ext cx="1177320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p</a:t>
            </a:r>
            <a:r>
              <a:rPr lang="en-US" sz="1200" b="1" dirty="0" smtClean="0">
                <a:solidFill>
                  <a:srgbClr val="0070C0"/>
                </a:solidFill>
              </a:rPr>
              <a:t>arse RUN_ORDER 1 </a:t>
            </a:r>
            <a:endParaRPr lang="en-US" sz="1200" b="1" dirty="0">
              <a:solidFill>
                <a:srgbClr val="0070C0"/>
              </a:solidFill>
            </a:endParaRPr>
          </a:p>
        </p:txBody>
      </p:sp>
      <p:pic>
        <p:nvPicPr>
          <p:cNvPr id="60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01" y="701972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5876492" y="701972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L2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647872" y="505424"/>
            <a:ext cx="117732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RUN_ORDER 1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08105" y="1158701"/>
            <a:ext cx="1296144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7030A0"/>
                </a:solidFill>
              </a:rPr>
              <a:t>selection</a:t>
            </a:r>
          </a:p>
          <a:p>
            <a:r>
              <a:rPr lang="en-US" sz="1100" dirty="0" smtClean="0">
                <a:solidFill>
                  <a:srgbClr val="7030A0"/>
                </a:solidFill>
              </a:rPr>
              <a:t>21. Individual 1</a:t>
            </a:r>
          </a:p>
        </p:txBody>
      </p:sp>
      <p:pic>
        <p:nvPicPr>
          <p:cNvPr id="64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7" y="710135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/>
          <p:cNvSpPr txBox="1"/>
          <p:nvPr/>
        </p:nvSpPr>
        <p:spPr>
          <a:xfrm>
            <a:off x="7615028" y="710135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L3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386407" y="523662"/>
            <a:ext cx="1866113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EXECUTE 21. Individual 1</a:t>
            </a:r>
            <a:endParaRPr lang="en-US" sz="1200" b="1" dirty="0">
              <a:solidFill>
                <a:srgbClr val="0070C0"/>
              </a:solidFill>
            </a:endParaRPr>
          </a:p>
        </p:txBody>
      </p:sp>
      <p:cxnSp>
        <p:nvCxnSpPr>
          <p:cNvPr id="69" name="Straight Arrow Connector 68"/>
          <p:cNvCxnSpPr>
            <a:stCxn id="60" idx="3"/>
            <a:endCxn id="64" idx="1"/>
          </p:cNvCxnSpPr>
          <p:nvPr/>
        </p:nvCxnSpPr>
        <p:spPr>
          <a:xfrm>
            <a:off x="6521277" y="1067513"/>
            <a:ext cx="1075060" cy="816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6" idx="3"/>
            <a:endCxn id="60" idx="1"/>
          </p:cNvCxnSpPr>
          <p:nvPr/>
        </p:nvCxnSpPr>
        <p:spPr>
          <a:xfrm>
            <a:off x="4875437" y="1020185"/>
            <a:ext cx="982364" cy="47328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2" idx="3"/>
            <a:endCxn id="56" idx="1"/>
          </p:cNvCxnSpPr>
          <p:nvPr/>
        </p:nvCxnSpPr>
        <p:spPr>
          <a:xfrm flipV="1">
            <a:off x="3651301" y="1020185"/>
            <a:ext cx="560660" cy="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 rot="20619891">
            <a:off x="7179408" y="317252"/>
            <a:ext cx="1907547" cy="1190368"/>
          </a:xfrm>
          <a:prstGeom prst="ellipse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 rot="604118">
            <a:off x="7932597" y="83903"/>
            <a:ext cx="1296144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i</a:t>
            </a:r>
            <a:r>
              <a:rPr lang="en-US" sz="1100" b="1" dirty="0" smtClean="0">
                <a:solidFill>
                  <a:srgbClr val="002060"/>
                </a:solidFill>
              </a:rPr>
              <a:t>n parallel</a:t>
            </a:r>
          </a:p>
        </p:txBody>
      </p:sp>
      <p:pic>
        <p:nvPicPr>
          <p:cNvPr id="74" name="Picture 73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945323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/>
          <p:cNvSpPr txBox="1"/>
          <p:nvPr/>
        </p:nvSpPr>
        <p:spPr>
          <a:xfrm>
            <a:off x="3006515" y="1945323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L0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699792" y="2593395"/>
            <a:ext cx="117732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RUN_GROUP 4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411760" y="1607930"/>
            <a:ext cx="760978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030A0"/>
                </a:solidFill>
              </a:rPr>
              <a:t>a</a:t>
            </a:r>
            <a:r>
              <a:rPr lang="en-US" sz="1100" dirty="0" smtClean="0">
                <a:solidFill>
                  <a:srgbClr val="7030A0"/>
                </a:solidFill>
              </a:rPr>
              <a:t>ll run groups run in </a:t>
            </a:r>
            <a:r>
              <a:rPr lang="en-US" sz="1100" b="1" dirty="0" smtClean="0">
                <a:solidFill>
                  <a:srgbClr val="7030A0"/>
                </a:solidFill>
              </a:rPr>
              <a:t>parallel</a:t>
            </a:r>
            <a:endParaRPr lang="en-US" sz="1100" b="1" dirty="0">
              <a:solidFill>
                <a:srgbClr val="7030A0"/>
              </a:solidFill>
            </a:endParaRPr>
          </a:p>
        </p:txBody>
      </p:sp>
      <p:pic>
        <p:nvPicPr>
          <p:cNvPr id="78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945322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/>
          <p:cNvSpPr txBox="1"/>
          <p:nvPr/>
        </p:nvSpPr>
        <p:spPr>
          <a:xfrm>
            <a:off x="4230651" y="1945322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L1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4017561" y="1632397"/>
            <a:ext cx="1296144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030A0"/>
                </a:solidFill>
              </a:rPr>
              <a:t>i</a:t>
            </a:r>
            <a:r>
              <a:rPr lang="en-US" sz="1100" dirty="0" smtClean="0">
                <a:solidFill>
                  <a:srgbClr val="7030A0"/>
                </a:solidFill>
              </a:rPr>
              <a:t>nstance bound by </a:t>
            </a:r>
            <a:r>
              <a:rPr lang="en-US" sz="1100" b="1" dirty="0" smtClean="0">
                <a:solidFill>
                  <a:srgbClr val="7030A0"/>
                </a:solidFill>
              </a:rPr>
              <a:t>RUN_GROUP 4</a:t>
            </a:r>
            <a:endParaRPr lang="en-US" sz="1100" b="1" dirty="0">
              <a:solidFill>
                <a:srgbClr val="7030A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136385" y="2607295"/>
            <a:ext cx="1177320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p</a:t>
            </a:r>
            <a:r>
              <a:rPr lang="en-US" sz="1200" b="1" dirty="0" smtClean="0">
                <a:solidFill>
                  <a:srgbClr val="0070C0"/>
                </a:solidFill>
              </a:rPr>
              <a:t>arse RUN_ORDER 1 </a:t>
            </a:r>
            <a:endParaRPr lang="en-US" sz="1200" b="1" dirty="0">
              <a:solidFill>
                <a:srgbClr val="0070C0"/>
              </a:solidFill>
            </a:endParaRPr>
          </a:p>
        </p:txBody>
      </p:sp>
      <p:pic>
        <p:nvPicPr>
          <p:cNvPr id="82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00" y="1992650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TextBox 82"/>
          <p:cNvSpPr txBox="1"/>
          <p:nvPr/>
        </p:nvSpPr>
        <p:spPr>
          <a:xfrm>
            <a:off x="5876491" y="1992650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L2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647871" y="1796102"/>
            <a:ext cx="117732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RUN_ORDER 1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508104" y="2449379"/>
            <a:ext cx="1296144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7030A0"/>
                </a:solidFill>
              </a:rPr>
              <a:t>selection</a:t>
            </a:r>
          </a:p>
          <a:p>
            <a:r>
              <a:rPr lang="en-US" sz="1100" dirty="0" smtClean="0">
                <a:solidFill>
                  <a:srgbClr val="7030A0"/>
                </a:solidFill>
              </a:rPr>
              <a:t>22. Individual 2</a:t>
            </a:r>
          </a:p>
        </p:txBody>
      </p:sp>
      <p:pic>
        <p:nvPicPr>
          <p:cNvPr id="86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2000813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/>
          <p:cNvSpPr txBox="1"/>
          <p:nvPr/>
        </p:nvSpPr>
        <p:spPr>
          <a:xfrm>
            <a:off x="7615027" y="2000813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L3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386406" y="1814340"/>
            <a:ext cx="1866113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EXECUTE 22. Individual 2</a:t>
            </a:r>
            <a:endParaRPr lang="en-US" sz="1200" b="1" dirty="0">
              <a:solidFill>
                <a:srgbClr val="0070C0"/>
              </a:solidFill>
            </a:endParaRPr>
          </a:p>
        </p:txBody>
      </p:sp>
      <p:cxnSp>
        <p:nvCxnSpPr>
          <p:cNvPr id="89" name="Straight Arrow Connector 88"/>
          <p:cNvCxnSpPr>
            <a:stCxn id="82" idx="3"/>
            <a:endCxn id="86" idx="1"/>
          </p:cNvCxnSpPr>
          <p:nvPr/>
        </p:nvCxnSpPr>
        <p:spPr>
          <a:xfrm>
            <a:off x="6521276" y="2358191"/>
            <a:ext cx="1075060" cy="816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8" idx="3"/>
            <a:endCxn id="82" idx="1"/>
          </p:cNvCxnSpPr>
          <p:nvPr/>
        </p:nvCxnSpPr>
        <p:spPr>
          <a:xfrm>
            <a:off x="4875436" y="2310863"/>
            <a:ext cx="982364" cy="47328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74" idx="3"/>
            <a:endCxn id="78" idx="1"/>
          </p:cNvCxnSpPr>
          <p:nvPr/>
        </p:nvCxnSpPr>
        <p:spPr>
          <a:xfrm flipV="1">
            <a:off x="3651300" y="2310863"/>
            <a:ext cx="560660" cy="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>
          <a:xfrm rot="20619891">
            <a:off x="7179407" y="1607930"/>
            <a:ext cx="1907547" cy="1190368"/>
          </a:xfrm>
          <a:prstGeom prst="ellipse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/>
          <p:cNvSpPr txBox="1"/>
          <p:nvPr/>
        </p:nvSpPr>
        <p:spPr>
          <a:xfrm rot="604118">
            <a:off x="7932596" y="1374581"/>
            <a:ext cx="1296144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i</a:t>
            </a:r>
            <a:r>
              <a:rPr lang="en-US" sz="1100" b="1" dirty="0" smtClean="0">
                <a:solidFill>
                  <a:srgbClr val="002060"/>
                </a:solidFill>
              </a:rPr>
              <a:t>n parallel</a:t>
            </a:r>
          </a:p>
        </p:txBody>
      </p:sp>
      <p:pic>
        <p:nvPicPr>
          <p:cNvPr id="94" name="Picture 93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5" y="3318941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TextBox 94"/>
          <p:cNvSpPr txBox="1"/>
          <p:nvPr/>
        </p:nvSpPr>
        <p:spPr>
          <a:xfrm>
            <a:off x="3006516" y="3318941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L0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2699793" y="3967013"/>
            <a:ext cx="117732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RUN_GROUP 5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2411761" y="2981548"/>
            <a:ext cx="760978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030A0"/>
                </a:solidFill>
              </a:rPr>
              <a:t>a</a:t>
            </a:r>
            <a:r>
              <a:rPr lang="en-US" sz="1100" dirty="0" smtClean="0">
                <a:solidFill>
                  <a:srgbClr val="7030A0"/>
                </a:solidFill>
              </a:rPr>
              <a:t>ll run groups run in </a:t>
            </a:r>
            <a:r>
              <a:rPr lang="en-US" sz="1100" b="1" dirty="0" smtClean="0">
                <a:solidFill>
                  <a:srgbClr val="7030A0"/>
                </a:solidFill>
              </a:rPr>
              <a:t>parallel</a:t>
            </a:r>
            <a:endParaRPr lang="en-US" sz="1100" b="1" dirty="0">
              <a:solidFill>
                <a:srgbClr val="7030A0"/>
              </a:solidFill>
            </a:endParaRPr>
          </a:p>
        </p:txBody>
      </p:sp>
      <p:pic>
        <p:nvPicPr>
          <p:cNvPr id="98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1" y="3318940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98"/>
          <p:cNvSpPr txBox="1"/>
          <p:nvPr/>
        </p:nvSpPr>
        <p:spPr>
          <a:xfrm>
            <a:off x="4230652" y="3318940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L1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4017562" y="3006015"/>
            <a:ext cx="1296144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030A0"/>
                </a:solidFill>
              </a:rPr>
              <a:t>i</a:t>
            </a:r>
            <a:r>
              <a:rPr lang="en-US" sz="1100" dirty="0" smtClean="0">
                <a:solidFill>
                  <a:srgbClr val="7030A0"/>
                </a:solidFill>
              </a:rPr>
              <a:t>nstance bound by </a:t>
            </a:r>
            <a:r>
              <a:rPr lang="en-US" sz="1100" b="1" dirty="0" smtClean="0">
                <a:solidFill>
                  <a:srgbClr val="7030A0"/>
                </a:solidFill>
              </a:rPr>
              <a:t>RUN_GROUP 5</a:t>
            </a:r>
            <a:endParaRPr lang="en-US" sz="1100" b="1" dirty="0">
              <a:solidFill>
                <a:srgbClr val="7030A0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4136386" y="3980913"/>
            <a:ext cx="1177320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p</a:t>
            </a:r>
            <a:r>
              <a:rPr lang="en-US" sz="1200" b="1" dirty="0" smtClean="0">
                <a:solidFill>
                  <a:srgbClr val="0070C0"/>
                </a:solidFill>
              </a:rPr>
              <a:t>arse RUN_ORDER 1 </a:t>
            </a:r>
            <a:endParaRPr lang="en-US" sz="1200" b="1" dirty="0">
              <a:solidFill>
                <a:srgbClr val="0070C0"/>
              </a:solidFill>
            </a:endParaRPr>
          </a:p>
        </p:txBody>
      </p:sp>
      <p:pic>
        <p:nvPicPr>
          <p:cNvPr id="102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01" y="3366268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TextBox 102"/>
          <p:cNvSpPr txBox="1"/>
          <p:nvPr/>
        </p:nvSpPr>
        <p:spPr>
          <a:xfrm>
            <a:off x="5876492" y="3366268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L2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5647872" y="3169720"/>
            <a:ext cx="117732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RUN_ORDER 1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508105" y="3822997"/>
            <a:ext cx="1296144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7030A0"/>
                </a:solidFill>
              </a:rPr>
              <a:t>selection</a:t>
            </a:r>
          </a:p>
          <a:p>
            <a:r>
              <a:rPr lang="en-US" sz="1100" dirty="0" smtClean="0">
                <a:solidFill>
                  <a:srgbClr val="7030A0"/>
                </a:solidFill>
              </a:rPr>
              <a:t>23. Individual 3</a:t>
            </a:r>
          </a:p>
        </p:txBody>
      </p:sp>
      <p:pic>
        <p:nvPicPr>
          <p:cNvPr id="106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7" y="3374431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TextBox 106"/>
          <p:cNvSpPr txBox="1"/>
          <p:nvPr/>
        </p:nvSpPr>
        <p:spPr>
          <a:xfrm>
            <a:off x="7615028" y="3374431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L3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7386407" y="3187958"/>
            <a:ext cx="1866113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EXECUTE 23. Individual 3</a:t>
            </a:r>
            <a:endParaRPr lang="en-US" sz="1200" b="1" dirty="0">
              <a:solidFill>
                <a:srgbClr val="0070C0"/>
              </a:solidFill>
            </a:endParaRPr>
          </a:p>
        </p:txBody>
      </p:sp>
      <p:cxnSp>
        <p:nvCxnSpPr>
          <p:cNvPr id="109" name="Straight Arrow Connector 108"/>
          <p:cNvCxnSpPr>
            <a:stCxn id="102" idx="3"/>
            <a:endCxn id="106" idx="1"/>
          </p:cNvCxnSpPr>
          <p:nvPr/>
        </p:nvCxnSpPr>
        <p:spPr>
          <a:xfrm>
            <a:off x="6521277" y="3731809"/>
            <a:ext cx="1075060" cy="816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8" idx="3"/>
            <a:endCxn id="102" idx="1"/>
          </p:cNvCxnSpPr>
          <p:nvPr/>
        </p:nvCxnSpPr>
        <p:spPr>
          <a:xfrm>
            <a:off x="4875437" y="3684481"/>
            <a:ext cx="982364" cy="47328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94" idx="3"/>
            <a:endCxn id="98" idx="1"/>
          </p:cNvCxnSpPr>
          <p:nvPr/>
        </p:nvCxnSpPr>
        <p:spPr>
          <a:xfrm flipV="1">
            <a:off x="3651301" y="3684481"/>
            <a:ext cx="560660" cy="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Oval 111"/>
          <p:cNvSpPr/>
          <p:nvPr/>
        </p:nvSpPr>
        <p:spPr>
          <a:xfrm rot="20619891">
            <a:off x="7179408" y="2981548"/>
            <a:ext cx="1907547" cy="1190368"/>
          </a:xfrm>
          <a:prstGeom prst="ellipse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/>
          <p:cNvSpPr txBox="1"/>
          <p:nvPr/>
        </p:nvSpPr>
        <p:spPr>
          <a:xfrm rot="604118">
            <a:off x="7932597" y="2748199"/>
            <a:ext cx="1296144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i</a:t>
            </a:r>
            <a:r>
              <a:rPr lang="en-US" sz="1100" b="1" dirty="0" smtClean="0">
                <a:solidFill>
                  <a:srgbClr val="002060"/>
                </a:solidFill>
              </a:rPr>
              <a:t>n parallel</a:t>
            </a:r>
          </a:p>
        </p:txBody>
      </p:sp>
      <p:pic>
        <p:nvPicPr>
          <p:cNvPr id="114" name="Picture 113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832" y="4699586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TextBox 114"/>
          <p:cNvSpPr txBox="1"/>
          <p:nvPr/>
        </p:nvSpPr>
        <p:spPr>
          <a:xfrm>
            <a:off x="2959523" y="4699586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L0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652800" y="5347658"/>
            <a:ext cx="117732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RUN_GROUP 6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2364768" y="4362193"/>
            <a:ext cx="760978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030A0"/>
                </a:solidFill>
              </a:rPr>
              <a:t>a</a:t>
            </a:r>
            <a:r>
              <a:rPr lang="en-US" sz="1100" dirty="0" smtClean="0">
                <a:solidFill>
                  <a:srgbClr val="7030A0"/>
                </a:solidFill>
              </a:rPr>
              <a:t>ll run groups run in </a:t>
            </a:r>
            <a:r>
              <a:rPr lang="en-US" sz="1100" b="1" dirty="0" smtClean="0">
                <a:solidFill>
                  <a:srgbClr val="7030A0"/>
                </a:solidFill>
              </a:rPr>
              <a:t>parallel</a:t>
            </a:r>
            <a:endParaRPr lang="en-US" sz="1100" b="1" dirty="0">
              <a:solidFill>
                <a:srgbClr val="7030A0"/>
              </a:solidFill>
            </a:endParaRPr>
          </a:p>
        </p:txBody>
      </p:sp>
      <p:pic>
        <p:nvPicPr>
          <p:cNvPr id="118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8" y="4699585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TextBox 118"/>
          <p:cNvSpPr txBox="1"/>
          <p:nvPr/>
        </p:nvSpPr>
        <p:spPr>
          <a:xfrm>
            <a:off x="4183659" y="4699585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L1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3970569" y="4386660"/>
            <a:ext cx="1296144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030A0"/>
                </a:solidFill>
              </a:rPr>
              <a:t>i</a:t>
            </a:r>
            <a:r>
              <a:rPr lang="en-US" sz="1100" dirty="0" smtClean="0">
                <a:solidFill>
                  <a:srgbClr val="7030A0"/>
                </a:solidFill>
              </a:rPr>
              <a:t>nstance bound by </a:t>
            </a:r>
            <a:r>
              <a:rPr lang="en-US" sz="1100" b="1" dirty="0" smtClean="0">
                <a:solidFill>
                  <a:srgbClr val="7030A0"/>
                </a:solidFill>
              </a:rPr>
              <a:t>RUN_GROUP 6</a:t>
            </a:r>
            <a:endParaRPr lang="en-US" sz="1100" b="1" dirty="0">
              <a:solidFill>
                <a:srgbClr val="7030A0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4089393" y="5361558"/>
            <a:ext cx="1177320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p</a:t>
            </a:r>
            <a:r>
              <a:rPr lang="en-US" sz="1200" b="1" dirty="0" smtClean="0">
                <a:solidFill>
                  <a:srgbClr val="0070C0"/>
                </a:solidFill>
              </a:rPr>
              <a:t>arse RUN_ORDER 1 </a:t>
            </a:r>
            <a:endParaRPr lang="en-US" sz="1200" b="1" dirty="0">
              <a:solidFill>
                <a:srgbClr val="0070C0"/>
              </a:solidFill>
            </a:endParaRPr>
          </a:p>
        </p:txBody>
      </p:sp>
      <p:pic>
        <p:nvPicPr>
          <p:cNvPr id="122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808" y="4746913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TextBox 122"/>
          <p:cNvSpPr txBox="1"/>
          <p:nvPr/>
        </p:nvSpPr>
        <p:spPr>
          <a:xfrm>
            <a:off x="5829499" y="4746913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L2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5600879" y="4550365"/>
            <a:ext cx="117732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RUN_ORDER 1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5461112" y="5203642"/>
            <a:ext cx="1296144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7030A0"/>
                </a:solidFill>
              </a:rPr>
              <a:t>selection</a:t>
            </a:r>
          </a:p>
          <a:p>
            <a:r>
              <a:rPr lang="en-US" sz="1100" dirty="0" smtClean="0">
                <a:solidFill>
                  <a:srgbClr val="7030A0"/>
                </a:solidFill>
              </a:rPr>
              <a:t>24. Individual 4</a:t>
            </a:r>
          </a:p>
        </p:txBody>
      </p:sp>
      <p:pic>
        <p:nvPicPr>
          <p:cNvPr id="126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344" y="4755076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TextBox 126"/>
          <p:cNvSpPr txBox="1"/>
          <p:nvPr/>
        </p:nvSpPr>
        <p:spPr>
          <a:xfrm>
            <a:off x="7568035" y="4755076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L3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7339414" y="4568603"/>
            <a:ext cx="1866113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EXECUTE 24. Individual 4</a:t>
            </a:r>
            <a:endParaRPr lang="en-US" sz="1200" b="1" dirty="0">
              <a:solidFill>
                <a:srgbClr val="0070C0"/>
              </a:solidFill>
            </a:endParaRPr>
          </a:p>
        </p:txBody>
      </p:sp>
      <p:cxnSp>
        <p:nvCxnSpPr>
          <p:cNvPr id="129" name="Straight Arrow Connector 128"/>
          <p:cNvCxnSpPr>
            <a:stCxn id="122" idx="3"/>
            <a:endCxn id="126" idx="1"/>
          </p:cNvCxnSpPr>
          <p:nvPr/>
        </p:nvCxnSpPr>
        <p:spPr>
          <a:xfrm>
            <a:off x="6474284" y="5112454"/>
            <a:ext cx="1075060" cy="816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118" idx="3"/>
            <a:endCxn id="122" idx="1"/>
          </p:cNvCxnSpPr>
          <p:nvPr/>
        </p:nvCxnSpPr>
        <p:spPr>
          <a:xfrm>
            <a:off x="4828444" y="5065126"/>
            <a:ext cx="982364" cy="47328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14" idx="3"/>
            <a:endCxn id="118" idx="1"/>
          </p:cNvCxnSpPr>
          <p:nvPr/>
        </p:nvCxnSpPr>
        <p:spPr>
          <a:xfrm flipV="1">
            <a:off x="3604308" y="5065126"/>
            <a:ext cx="560660" cy="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Oval 131"/>
          <p:cNvSpPr/>
          <p:nvPr/>
        </p:nvSpPr>
        <p:spPr>
          <a:xfrm rot="20619891">
            <a:off x="7132415" y="4362193"/>
            <a:ext cx="1907547" cy="1190368"/>
          </a:xfrm>
          <a:prstGeom prst="ellipse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/>
          <p:cNvSpPr txBox="1"/>
          <p:nvPr/>
        </p:nvSpPr>
        <p:spPr>
          <a:xfrm rot="604118">
            <a:off x="7885604" y="4128844"/>
            <a:ext cx="1296144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i</a:t>
            </a:r>
            <a:r>
              <a:rPr lang="en-US" sz="1100" b="1" dirty="0" smtClean="0">
                <a:solidFill>
                  <a:srgbClr val="002060"/>
                </a:solidFill>
              </a:rPr>
              <a:t>n parallel</a:t>
            </a:r>
          </a:p>
        </p:txBody>
      </p:sp>
      <p:pic>
        <p:nvPicPr>
          <p:cNvPr id="134" name="Picture 133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9" y="6121787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TextBox 134"/>
          <p:cNvSpPr txBox="1"/>
          <p:nvPr/>
        </p:nvSpPr>
        <p:spPr>
          <a:xfrm>
            <a:off x="2862500" y="6121787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L0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2555777" y="6769859"/>
            <a:ext cx="117732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RUN_GROUP 7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2267745" y="5784394"/>
            <a:ext cx="760978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030A0"/>
                </a:solidFill>
              </a:rPr>
              <a:t>a</a:t>
            </a:r>
            <a:r>
              <a:rPr lang="en-US" sz="1100" dirty="0" smtClean="0">
                <a:solidFill>
                  <a:srgbClr val="7030A0"/>
                </a:solidFill>
              </a:rPr>
              <a:t>ll run groups run in </a:t>
            </a:r>
            <a:r>
              <a:rPr lang="en-US" sz="1100" b="1" dirty="0" smtClean="0">
                <a:solidFill>
                  <a:srgbClr val="7030A0"/>
                </a:solidFill>
              </a:rPr>
              <a:t>parallel</a:t>
            </a:r>
            <a:endParaRPr lang="en-US" sz="1100" b="1" dirty="0">
              <a:solidFill>
                <a:srgbClr val="7030A0"/>
              </a:solidFill>
            </a:endParaRPr>
          </a:p>
        </p:txBody>
      </p:sp>
      <p:pic>
        <p:nvPicPr>
          <p:cNvPr id="138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5" y="6121786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TextBox 138"/>
          <p:cNvSpPr txBox="1"/>
          <p:nvPr/>
        </p:nvSpPr>
        <p:spPr>
          <a:xfrm>
            <a:off x="4086636" y="6121786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L1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3873546" y="5808861"/>
            <a:ext cx="1296144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030A0"/>
                </a:solidFill>
              </a:rPr>
              <a:t>i</a:t>
            </a:r>
            <a:r>
              <a:rPr lang="en-US" sz="1100" dirty="0" smtClean="0">
                <a:solidFill>
                  <a:srgbClr val="7030A0"/>
                </a:solidFill>
              </a:rPr>
              <a:t>nstance bound by </a:t>
            </a:r>
            <a:r>
              <a:rPr lang="en-US" sz="1100" b="1" dirty="0" smtClean="0">
                <a:solidFill>
                  <a:srgbClr val="7030A0"/>
                </a:solidFill>
              </a:rPr>
              <a:t>RUN_GROUP 7</a:t>
            </a:r>
            <a:endParaRPr lang="en-US" sz="1100" b="1" dirty="0">
              <a:solidFill>
                <a:srgbClr val="7030A0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3992370" y="6783759"/>
            <a:ext cx="1177320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p</a:t>
            </a:r>
            <a:r>
              <a:rPr lang="en-US" sz="1200" b="1" dirty="0" smtClean="0">
                <a:solidFill>
                  <a:srgbClr val="0070C0"/>
                </a:solidFill>
              </a:rPr>
              <a:t>arse RUN_ORDER 1 </a:t>
            </a:r>
            <a:endParaRPr lang="en-US" sz="1200" b="1" dirty="0">
              <a:solidFill>
                <a:srgbClr val="0070C0"/>
              </a:solidFill>
            </a:endParaRPr>
          </a:p>
        </p:txBody>
      </p:sp>
      <p:pic>
        <p:nvPicPr>
          <p:cNvPr id="142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785" y="6169114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TextBox 142"/>
          <p:cNvSpPr txBox="1"/>
          <p:nvPr/>
        </p:nvSpPr>
        <p:spPr>
          <a:xfrm>
            <a:off x="5732476" y="6169114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L2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5503856" y="5972566"/>
            <a:ext cx="117732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RUN_ORDER 1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5364089" y="6625843"/>
            <a:ext cx="1296144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7030A0"/>
                </a:solidFill>
              </a:rPr>
              <a:t>selection</a:t>
            </a:r>
          </a:p>
          <a:p>
            <a:r>
              <a:rPr lang="en-US" sz="1100" dirty="0" smtClean="0">
                <a:solidFill>
                  <a:srgbClr val="7030A0"/>
                </a:solidFill>
              </a:rPr>
              <a:t>25. Individual 5</a:t>
            </a:r>
          </a:p>
        </p:txBody>
      </p:sp>
      <p:pic>
        <p:nvPicPr>
          <p:cNvPr id="146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1" y="6177277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" name="TextBox 146"/>
          <p:cNvSpPr txBox="1"/>
          <p:nvPr/>
        </p:nvSpPr>
        <p:spPr>
          <a:xfrm>
            <a:off x="7471012" y="6177277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L3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7242391" y="5990804"/>
            <a:ext cx="1866113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EXECUTE 25. Individual 5</a:t>
            </a:r>
            <a:endParaRPr lang="en-US" sz="1200" b="1" dirty="0">
              <a:solidFill>
                <a:srgbClr val="0070C0"/>
              </a:solidFill>
            </a:endParaRPr>
          </a:p>
        </p:txBody>
      </p:sp>
      <p:cxnSp>
        <p:nvCxnSpPr>
          <p:cNvPr id="149" name="Straight Arrow Connector 148"/>
          <p:cNvCxnSpPr>
            <a:stCxn id="142" idx="3"/>
            <a:endCxn id="146" idx="1"/>
          </p:cNvCxnSpPr>
          <p:nvPr/>
        </p:nvCxnSpPr>
        <p:spPr>
          <a:xfrm>
            <a:off x="6377261" y="6534655"/>
            <a:ext cx="1075060" cy="816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stCxn id="138" idx="3"/>
            <a:endCxn id="142" idx="1"/>
          </p:cNvCxnSpPr>
          <p:nvPr/>
        </p:nvCxnSpPr>
        <p:spPr>
          <a:xfrm>
            <a:off x="4731421" y="6487327"/>
            <a:ext cx="982364" cy="47328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stCxn id="134" idx="3"/>
            <a:endCxn id="138" idx="1"/>
          </p:cNvCxnSpPr>
          <p:nvPr/>
        </p:nvCxnSpPr>
        <p:spPr>
          <a:xfrm flipV="1">
            <a:off x="3507285" y="6487327"/>
            <a:ext cx="560660" cy="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 rot="20619891">
            <a:off x="7035392" y="5784394"/>
            <a:ext cx="1907547" cy="1190368"/>
          </a:xfrm>
          <a:prstGeom prst="ellipse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Box 152"/>
          <p:cNvSpPr txBox="1"/>
          <p:nvPr/>
        </p:nvSpPr>
        <p:spPr>
          <a:xfrm rot="604118">
            <a:off x="7788581" y="5551045"/>
            <a:ext cx="1296144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i</a:t>
            </a:r>
            <a:r>
              <a:rPr lang="en-US" sz="1100" b="1" dirty="0" smtClean="0">
                <a:solidFill>
                  <a:srgbClr val="002060"/>
                </a:solidFill>
              </a:rPr>
              <a:t>n parallel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1528922" y="1328819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</a:rPr>
              <a:t>31. Partner</a:t>
            </a:r>
            <a:endParaRPr lang="en-US" sz="1200" dirty="0">
              <a:solidFill>
                <a:srgbClr val="0070C0"/>
              </a:solidFill>
            </a:endParaRPr>
          </a:p>
        </p:txBody>
      </p:sp>
      <p:pic>
        <p:nvPicPr>
          <p:cNvPr id="155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319" y="7705962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6" name="TextBox 155"/>
          <p:cNvSpPr txBox="1"/>
          <p:nvPr/>
        </p:nvSpPr>
        <p:spPr>
          <a:xfrm>
            <a:off x="4065010" y="7705962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L1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3851920" y="7393037"/>
            <a:ext cx="1296144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030A0"/>
                </a:solidFill>
              </a:rPr>
              <a:t>i</a:t>
            </a:r>
            <a:r>
              <a:rPr lang="en-US" sz="1100" dirty="0" smtClean="0">
                <a:solidFill>
                  <a:srgbClr val="7030A0"/>
                </a:solidFill>
              </a:rPr>
              <a:t>nstance bound by </a:t>
            </a:r>
            <a:r>
              <a:rPr lang="en-US" sz="1100" b="1" dirty="0" smtClean="0">
                <a:solidFill>
                  <a:srgbClr val="7030A0"/>
                </a:solidFill>
              </a:rPr>
              <a:t>RUN_GROUP 7</a:t>
            </a:r>
            <a:endParaRPr lang="en-US" sz="1100" b="1" dirty="0">
              <a:solidFill>
                <a:srgbClr val="7030A0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3970744" y="8367935"/>
            <a:ext cx="1177320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p</a:t>
            </a:r>
            <a:r>
              <a:rPr lang="en-US" sz="1200" b="1" dirty="0" smtClean="0">
                <a:solidFill>
                  <a:srgbClr val="0070C0"/>
                </a:solidFill>
              </a:rPr>
              <a:t>arse RUN_ORDER 2 </a:t>
            </a:r>
            <a:endParaRPr lang="en-US" sz="1200" b="1" dirty="0">
              <a:solidFill>
                <a:srgbClr val="0070C0"/>
              </a:solidFill>
            </a:endParaRPr>
          </a:p>
        </p:txBody>
      </p:sp>
      <p:pic>
        <p:nvPicPr>
          <p:cNvPr id="159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159" y="7753290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0" name="TextBox 159"/>
          <p:cNvSpPr txBox="1"/>
          <p:nvPr/>
        </p:nvSpPr>
        <p:spPr>
          <a:xfrm>
            <a:off x="5710850" y="7753290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L2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5482230" y="7556742"/>
            <a:ext cx="117732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RUN_ORDER 1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5342463" y="8210019"/>
            <a:ext cx="1550702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7030A0"/>
                </a:solidFill>
              </a:rPr>
              <a:t>selection</a:t>
            </a:r>
          </a:p>
          <a:p>
            <a:r>
              <a:rPr lang="en-US" sz="1100" dirty="0" smtClean="0">
                <a:solidFill>
                  <a:srgbClr val="7030A0"/>
                </a:solidFill>
              </a:rPr>
              <a:t>If 25 </a:t>
            </a:r>
            <a:r>
              <a:rPr lang="en-US" sz="1100" dirty="0" err="1" smtClean="0">
                <a:solidFill>
                  <a:srgbClr val="7030A0"/>
                </a:solidFill>
              </a:rPr>
              <a:t>rc</a:t>
            </a:r>
            <a:r>
              <a:rPr lang="en-US" sz="1100" dirty="0" smtClean="0">
                <a:solidFill>
                  <a:srgbClr val="7030A0"/>
                </a:solidFill>
              </a:rPr>
              <a:t>=0 31. Partner</a:t>
            </a:r>
          </a:p>
        </p:txBody>
      </p:sp>
      <p:pic>
        <p:nvPicPr>
          <p:cNvPr id="163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695" y="7761453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" name="TextBox 163"/>
          <p:cNvSpPr txBox="1"/>
          <p:nvPr/>
        </p:nvSpPr>
        <p:spPr>
          <a:xfrm>
            <a:off x="7449386" y="7761453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L3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7220765" y="7574980"/>
            <a:ext cx="1866113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EXECUTE 31. Partner</a:t>
            </a:r>
            <a:endParaRPr lang="en-US" sz="1200" b="1" dirty="0">
              <a:solidFill>
                <a:srgbClr val="0070C0"/>
              </a:solidFill>
            </a:endParaRPr>
          </a:p>
        </p:txBody>
      </p:sp>
      <p:cxnSp>
        <p:nvCxnSpPr>
          <p:cNvPr id="166" name="Straight Arrow Connector 165"/>
          <p:cNvCxnSpPr>
            <a:stCxn id="159" idx="3"/>
            <a:endCxn id="163" idx="1"/>
          </p:cNvCxnSpPr>
          <p:nvPr/>
        </p:nvCxnSpPr>
        <p:spPr>
          <a:xfrm>
            <a:off x="6355635" y="8118831"/>
            <a:ext cx="1075060" cy="816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>
            <a:stCxn id="155" idx="3"/>
            <a:endCxn id="159" idx="1"/>
          </p:cNvCxnSpPr>
          <p:nvPr/>
        </p:nvCxnSpPr>
        <p:spPr>
          <a:xfrm>
            <a:off x="4709795" y="8071503"/>
            <a:ext cx="982364" cy="47328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Oval 167"/>
          <p:cNvSpPr/>
          <p:nvPr/>
        </p:nvSpPr>
        <p:spPr>
          <a:xfrm rot="20619891">
            <a:off x="7013766" y="7368570"/>
            <a:ext cx="1907547" cy="1190368"/>
          </a:xfrm>
          <a:prstGeom prst="ellipse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9" name="Curved Connector 168"/>
          <p:cNvCxnSpPr>
            <a:stCxn id="152" idx="3"/>
          </p:cNvCxnSpPr>
          <p:nvPr/>
        </p:nvCxnSpPr>
        <p:spPr>
          <a:xfrm rot="5400000">
            <a:off x="5895265" y="6009908"/>
            <a:ext cx="601850" cy="2528299"/>
          </a:xfrm>
          <a:prstGeom prst="curvedConnector2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 rot="20898580">
            <a:off x="6223648" y="6980114"/>
            <a:ext cx="979149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0000"/>
                </a:solidFill>
              </a:rPr>
              <a:t>COMPLETION STATUS</a:t>
            </a:r>
            <a:endParaRPr lang="en-US" sz="1100" dirty="0">
              <a:solidFill>
                <a:srgbClr val="FF0000"/>
              </a:solidFill>
            </a:endParaRPr>
          </a:p>
        </p:txBody>
      </p:sp>
      <p:pic>
        <p:nvPicPr>
          <p:cNvPr id="173" name="Picture 172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146123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" name="TextBox 173"/>
          <p:cNvSpPr txBox="1"/>
          <p:nvPr/>
        </p:nvSpPr>
        <p:spPr>
          <a:xfrm>
            <a:off x="2790491" y="9146123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L0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2483768" y="9794195"/>
            <a:ext cx="117732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RUN_GROUP 8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2195736" y="8808730"/>
            <a:ext cx="760978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030A0"/>
                </a:solidFill>
              </a:rPr>
              <a:t>a</a:t>
            </a:r>
            <a:r>
              <a:rPr lang="en-US" sz="1100" dirty="0" smtClean="0">
                <a:solidFill>
                  <a:srgbClr val="7030A0"/>
                </a:solidFill>
              </a:rPr>
              <a:t>ll run groups run in </a:t>
            </a:r>
            <a:r>
              <a:rPr lang="en-US" sz="1100" b="1" dirty="0" smtClean="0">
                <a:solidFill>
                  <a:srgbClr val="7030A0"/>
                </a:solidFill>
              </a:rPr>
              <a:t>parallel</a:t>
            </a:r>
            <a:endParaRPr lang="en-US" sz="1100" b="1" dirty="0">
              <a:solidFill>
                <a:srgbClr val="7030A0"/>
              </a:solidFill>
            </a:endParaRPr>
          </a:p>
        </p:txBody>
      </p:sp>
      <p:pic>
        <p:nvPicPr>
          <p:cNvPr id="177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146122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TextBox 177"/>
          <p:cNvSpPr txBox="1"/>
          <p:nvPr/>
        </p:nvSpPr>
        <p:spPr>
          <a:xfrm>
            <a:off x="4014627" y="9146122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L1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3801537" y="8833197"/>
            <a:ext cx="1296144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030A0"/>
                </a:solidFill>
              </a:rPr>
              <a:t>i</a:t>
            </a:r>
            <a:r>
              <a:rPr lang="en-US" sz="1100" dirty="0" smtClean="0">
                <a:solidFill>
                  <a:srgbClr val="7030A0"/>
                </a:solidFill>
              </a:rPr>
              <a:t>nstance bound by </a:t>
            </a:r>
            <a:r>
              <a:rPr lang="en-US" sz="1100" b="1" dirty="0" smtClean="0">
                <a:solidFill>
                  <a:srgbClr val="7030A0"/>
                </a:solidFill>
              </a:rPr>
              <a:t>RUN_GROUP 8</a:t>
            </a:r>
            <a:endParaRPr lang="en-US" sz="1100" b="1" dirty="0">
              <a:solidFill>
                <a:srgbClr val="7030A0"/>
              </a:solidFill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3920361" y="9808095"/>
            <a:ext cx="1177320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p</a:t>
            </a:r>
            <a:r>
              <a:rPr lang="en-US" sz="1200" b="1" dirty="0" smtClean="0">
                <a:solidFill>
                  <a:srgbClr val="0070C0"/>
                </a:solidFill>
              </a:rPr>
              <a:t>arse RUN_ORDER 1 </a:t>
            </a:r>
            <a:endParaRPr lang="en-US" sz="1200" b="1" dirty="0">
              <a:solidFill>
                <a:srgbClr val="0070C0"/>
              </a:solidFill>
            </a:endParaRPr>
          </a:p>
        </p:txBody>
      </p:sp>
      <p:pic>
        <p:nvPicPr>
          <p:cNvPr id="181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776" y="9193450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2" name="TextBox 181"/>
          <p:cNvSpPr txBox="1"/>
          <p:nvPr/>
        </p:nvSpPr>
        <p:spPr>
          <a:xfrm>
            <a:off x="5660467" y="9193450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L2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5431847" y="8996902"/>
            <a:ext cx="117732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RUN_ORDER 1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5292080" y="9650179"/>
            <a:ext cx="1296144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7030A0"/>
                </a:solidFill>
              </a:rPr>
              <a:t>selection</a:t>
            </a:r>
          </a:p>
          <a:p>
            <a:r>
              <a:rPr lang="en-US" sz="1100" dirty="0" smtClean="0">
                <a:solidFill>
                  <a:srgbClr val="7030A0"/>
                </a:solidFill>
              </a:rPr>
              <a:t>26. Individual 6</a:t>
            </a:r>
          </a:p>
        </p:txBody>
      </p:sp>
      <p:pic>
        <p:nvPicPr>
          <p:cNvPr id="185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9201613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6" name="TextBox 185"/>
          <p:cNvSpPr txBox="1"/>
          <p:nvPr/>
        </p:nvSpPr>
        <p:spPr>
          <a:xfrm>
            <a:off x="7399003" y="9201613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L3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7170382" y="9015140"/>
            <a:ext cx="1866113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EXECUTE 26. Individual 6</a:t>
            </a:r>
            <a:endParaRPr lang="en-US" sz="1200" b="1" dirty="0">
              <a:solidFill>
                <a:srgbClr val="0070C0"/>
              </a:solidFill>
            </a:endParaRPr>
          </a:p>
        </p:txBody>
      </p:sp>
      <p:cxnSp>
        <p:nvCxnSpPr>
          <p:cNvPr id="188" name="Straight Arrow Connector 187"/>
          <p:cNvCxnSpPr>
            <a:stCxn id="181" idx="3"/>
            <a:endCxn id="185" idx="1"/>
          </p:cNvCxnSpPr>
          <p:nvPr/>
        </p:nvCxnSpPr>
        <p:spPr>
          <a:xfrm>
            <a:off x="6305252" y="9558991"/>
            <a:ext cx="1075060" cy="816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stCxn id="177" idx="3"/>
            <a:endCxn id="181" idx="1"/>
          </p:cNvCxnSpPr>
          <p:nvPr/>
        </p:nvCxnSpPr>
        <p:spPr>
          <a:xfrm>
            <a:off x="4659412" y="9511663"/>
            <a:ext cx="982364" cy="47328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>
            <a:stCxn id="173" idx="3"/>
            <a:endCxn id="177" idx="1"/>
          </p:cNvCxnSpPr>
          <p:nvPr/>
        </p:nvCxnSpPr>
        <p:spPr>
          <a:xfrm flipV="1">
            <a:off x="3435276" y="9511663"/>
            <a:ext cx="560660" cy="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Oval 190"/>
          <p:cNvSpPr/>
          <p:nvPr/>
        </p:nvSpPr>
        <p:spPr>
          <a:xfrm rot="20619891">
            <a:off x="6963383" y="8808730"/>
            <a:ext cx="1907547" cy="1190368"/>
          </a:xfrm>
          <a:prstGeom prst="ellipse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TextBox 191"/>
          <p:cNvSpPr txBox="1"/>
          <p:nvPr/>
        </p:nvSpPr>
        <p:spPr>
          <a:xfrm rot="604118">
            <a:off x="7716572" y="8575381"/>
            <a:ext cx="1296144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i</a:t>
            </a:r>
            <a:r>
              <a:rPr lang="en-US" sz="1100" b="1" dirty="0" smtClean="0">
                <a:solidFill>
                  <a:srgbClr val="002060"/>
                </a:solidFill>
              </a:rPr>
              <a:t>n parallel</a:t>
            </a:r>
          </a:p>
        </p:txBody>
      </p:sp>
      <p:pic>
        <p:nvPicPr>
          <p:cNvPr id="193" name="Picture 192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9" y="10586283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" name="TextBox 193"/>
          <p:cNvSpPr txBox="1"/>
          <p:nvPr/>
        </p:nvSpPr>
        <p:spPr>
          <a:xfrm>
            <a:off x="2862500" y="10586283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L0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2555777" y="11234355"/>
            <a:ext cx="117732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RUN_GROUP 9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2267745" y="10248890"/>
            <a:ext cx="760978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030A0"/>
                </a:solidFill>
              </a:rPr>
              <a:t>a</a:t>
            </a:r>
            <a:r>
              <a:rPr lang="en-US" sz="1100" dirty="0" smtClean="0">
                <a:solidFill>
                  <a:srgbClr val="7030A0"/>
                </a:solidFill>
              </a:rPr>
              <a:t>ll run groups run in </a:t>
            </a:r>
            <a:r>
              <a:rPr lang="en-US" sz="1100" b="1" dirty="0" smtClean="0">
                <a:solidFill>
                  <a:srgbClr val="7030A0"/>
                </a:solidFill>
              </a:rPr>
              <a:t>parallel</a:t>
            </a:r>
            <a:endParaRPr lang="en-US" sz="1100" b="1" dirty="0">
              <a:solidFill>
                <a:srgbClr val="7030A0"/>
              </a:solidFill>
            </a:endParaRPr>
          </a:p>
        </p:txBody>
      </p:sp>
      <p:pic>
        <p:nvPicPr>
          <p:cNvPr id="197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5" y="10586282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8" name="TextBox 197"/>
          <p:cNvSpPr txBox="1"/>
          <p:nvPr/>
        </p:nvSpPr>
        <p:spPr>
          <a:xfrm>
            <a:off x="4086636" y="10586282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L1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3873546" y="10273357"/>
            <a:ext cx="1296144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030A0"/>
                </a:solidFill>
              </a:rPr>
              <a:t>i</a:t>
            </a:r>
            <a:r>
              <a:rPr lang="en-US" sz="1100" dirty="0" smtClean="0">
                <a:solidFill>
                  <a:srgbClr val="7030A0"/>
                </a:solidFill>
              </a:rPr>
              <a:t>nstance bound by </a:t>
            </a:r>
            <a:r>
              <a:rPr lang="en-US" sz="1100" b="1" dirty="0" smtClean="0">
                <a:solidFill>
                  <a:srgbClr val="7030A0"/>
                </a:solidFill>
              </a:rPr>
              <a:t>RUN_GROUP 9</a:t>
            </a:r>
            <a:endParaRPr lang="en-US" sz="1100" b="1" dirty="0">
              <a:solidFill>
                <a:srgbClr val="7030A0"/>
              </a:solidFill>
            </a:endParaRPr>
          </a:p>
        </p:txBody>
      </p:sp>
      <p:sp>
        <p:nvSpPr>
          <p:cNvPr id="200" name="TextBox 199"/>
          <p:cNvSpPr txBox="1"/>
          <p:nvPr/>
        </p:nvSpPr>
        <p:spPr>
          <a:xfrm>
            <a:off x="3992370" y="11248255"/>
            <a:ext cx="1177320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p</a:t>
            </a:r>
            <a:r>
              <a:rPr lang="en-US" sz="1200" b="1" dirty="0" smtClean="0">
                <a:solidFill>
                  <a:srgbClr val="0070C0"/>
                </a:solidFill>
              </a:rPr>
              <a:t>arse RUN_ORDER 1 </a:t>
            </a:r>
            <a:endParaRPr lang="en-US" sz="1200" b="1" dirty="0">
              <a:solidFill>
                <a:srgbClr val="0070C0"/>
              </a:solidFill>
            </a:endParaRPr>
          </a:p>
        </p:txBody>
      </p:sp>
      <p:pic>
        <p:nvPicPr>
          <p:cNvPr id="201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785" y="10633610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2" name="TextBox 201"/>
          <p:cNvSpPr txBox="1"/>
          <p:nvPr/>
        </p:nvSpPr>
        <p:spPr>
          <a:xfrm>
            <a:off x="5732476" y="10633610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L2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5503856" y="10437062"/>
            <a:ext cx="117732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RUN_ORDER 1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5364089" y="11090339"/>
            <a:ext cx="1296144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7030A0"/>
                </a:solidFill>
              </a:rPr>
              <a:t>selection</a:t>
            </a:r>
          </a:p>
          <a:p>
            <a:r>
              <a:rPr lang="en-US" sz="1100" dirty="0" smtClean="0">
                <a:solidFill>
                  <a:srgbClr val="7030A0"/>
                </a:solidFill>
              </a:rPr>
              <a:t>27. Individual 7</a:t>
            </a:r>
          </a:p>
        </p:txBody>
      </p:sp>
      <p:pic>
        <p:nvPicPr>
          <p:cNvPr id="205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1" y="10641773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" name="TextBox 205"/>
          <p:cNvSpPr txBox="1"/>
          <p:nvPr/>
        </p:nvSpPr>
        <p:spPr>
          <a:xfrm>
            <a:off x="7471012" y="10641773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L3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7242391" y="10455300"/>
            <a:ext cx="1866113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EXECUTE 27. Individual 7</a:t>
            </a:r>
            <a:endParaRPr lang="en-US" sz="1200" b="1" dirty="0">
              <a:solidFill>
                <a:srgbClr val="0070C0"/>
              </a:solidFill>
            </a:endParaRPr>
          </a:p>
        </p:txBody>
      </p:sp>
      <p:cxnSp>
        <p:nvCxnSpPr>
          <p:cNvPr id="208" name="Straight Arrow Connector 207"/>
          <p:cNvCxnSpPr>
            <a:stCxn id="201" idx="3"/>
            <a:endCxn id="205" idx="1"/>
          </p:cNvCxnSpPr>
          <p:nvPr/>
        </p:nvCxnSpPr>
        <p:spPr>
          <a:xfrm>
            <a:off x="6377261" y="10999151"/>
            <a:ext cx="1075060" cy="816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stCxn id="197" idx="3"/>
            <a:endCxn id="201" idx="1"/>
          </p:cNvCxnSpPr>
          <p:nvPr/>
        </p:nvCxnSpPr>
        <p:spPr>
          <a:xfrm>
            <a:off x="4731421" y="10951823"/>
            <a:ext cx="982364" cy="47328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193" idx="3"/>
            <a:endCxn id="197" idx="1"/>
          </p:cNvCxnSpPr>
          <p:nvPr/>
        </p:nvCxnSpPr>
        <p:spPr>
          <a:xfrm flipV="1">
            <a:off x="3507285" y="10951823"/>
            <a:ext cx="560660" cy="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Oval 210"/>
          <p:cNvSpPr/>
          <p:nvPr/>
        </p:nvSpPr>
        <p:spPr>
          <a:xfrm rot="20619891">
            <a:off x="7035392" y="10248890"/>
            <a:ext cx="1907547" cy="1190368"/>
          </a:xfrm>
          <a:prstGeom prst="ellipse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TextBox 211"/>
          <p:cNvSpPr txBox="1"/>
          <p:nvPr/>
        </p:nvSpPr>
        <p:spPr>
          <a:xfrm rot="604118">
            <a:off x="7788581" y="10015541"/>
            <a:ext cx="1296144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i</a:t>
            </a:r>
            <a:r>
              <a:rPr lang="en-US" sz="1100" b="1" dirty="0" smtClean="0">
                <a:solidFill>
                  <a:srgbClr val="002060"/>
                </a:solidFill>
              </a:rPr>
              <a:t>n parallel</a:t>
            </a:r>
          </a:p>
        </p:txBody>
      </p:sp>
      <p:pic>
        <p:nvPicPr>
          <p:cNvPr id="213" name="Picture 212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2026443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" name="TextBox 213"/>
          <p:cNvSpPr txBox="1"/>
          <p:nvPr/>
        </p:nvSpPr>
        <p:spPr>
          <a:xfrm>
            <a:off x="2862499" y="12026443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L0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2555776" y="12674515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RUN_GROUP 10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2267744" y="11689050"/>
            <a:ext cx="760978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030A0"/>
                </a:solidFill>
              </a:rPr>
              <a:t>a</a:t>
            </a:r>
            <a:r>
              <a:rPr lang="en-US" sz="1100" dirty="0" smtClean="0">
                <a:solidFill>
                  <a:srgbClr val="7030A0"/>
                </a:solidFill>
              </a:rPr>
              <a:t>ll run groups run in </a:t>
            </a:r>
            <a:r>
              <a:rPr lang="en-US" sz="1100" b="1" dirty="0" smtClean="0">
                <a:solidFill>
                  <a:srgbClr val="7030A0"/>
                </a:solidFill>
              </a:rPr>
              <a:t>parallel</a:t>
            </a:r>
            <a:endParaRPr lang="en-US" sz="1100" b="1" dirty="0">
              <a:solidFill>
                <a:srgbClr val="7030A0"/>
              </a:solidFill>
            </a:endParaRPr>
          </a:p>
        </p:txBody>
      </p:sp>
      <p:pic>
        <p:nvPicPr>
          <p:cNvPr id="217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2026442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8" name="TextBox 217"/>
          <p:cNvSpPr txBox="1"/>
          <p:nvPr/>
        </p:nvSpPr>
        <p:spPr>
          <a:xfrm>
            <a:off x="4086635" y="12026442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L1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3873545" y="11713517"/>
            <a:ext cx="1296144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030A0"/>
                </a:solidFill>
              </a:rPr>
              <a:t>i</a:t>
            </a:r>
            <a:r>
              <a:rPr lang="en-US" sz="1100" dirty="0" smtClean="0">
                <a:solidFill>
                  <a:srgbClr val="7030A0"/>
                </a:solidFill>
              </a:rPr>
              <a:t>nstance bound by </a:t>
            </a:r>
            <a:r>
              <a:rPr lang="en-US" sz="1100" b="1" dirty="0" smtClean="0">
                <a:solidFill>
                  <a:srgbClr val="7030A0"/>
                </a:solidFill>
              </a:rPr>
              <a:t>RUN_GROUP 10</a:t>
            </a:r>
            <a:endParaRPr lang="en-US" sz="1100" b="1" dirty="0">
              <a:solidFill>
                <a:srgbClr val="7030A0"/>
              </a:solidFill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3992369" y="12688415"/>
            <a:ext cx="1177320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p</a:t>
            </a:r>
            <a:r>
              <a:rPr lang="en-US" sz="1200" b="1" dirty="0" smtClean="0">
                <a:solidFill>
                  <a:srgbClr val="0070C0"/>
                </a:solidFill>
              </a:rPr>
              <a:t>arse RUN_ORDER 1 </a:t>
            </a:r>
            <a:endParaRPr lang="en-US" sz="1200" b="1" dirty="0">
              <a:solidFill>
                <a:srgbClr val="0070C0"/>
              </a:solidFill>
            </a:endParaRPr>
          </a:p>
        </p:txBody>
      </p:sp>
      <p:pic>
        <p:nvPicPr>
          <p:cNvPr id="221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784" y="12073770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2" name="TextBox 221"/>
          <p:cNvSpPr txBox="1"/>
          <p:nvPr/>
        </p:nvSpPr>
        <p:spPr>
          <a:xfrm>
            <a:off x="5732475" y="12073770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L2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223" name="TextBox 222"/>
          <p:cNvSpPr txBox="1"/>
          <p:nvPr/>
        </p:nvSpPr>
        <p:spPr>
          <a:xfrm>
            <a:off x="5503855" y="11877222"/>
            <a:ext cx="117732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RUN_ORDER 1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5364088" y="12530499"/>
            <a:ext cx="1296144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7030A0"/>
                </a:solidFill>
              </a:rPr>
              <a:t>selection</a:t>
            </a:r>
          </a:p>
          <a:p>
            <a:r>
              <a:rPr lang="en-US" sz="1100" dirty="0" smtClean="0">
                <a:solidFill>
                  <a:srgbClr val="7030A0"/>
                </a:solidFill>
              </a:rPr>
              <a:t>28. Individual 8</a:t>
            </a:r>
          </a:p>
        </p:txBody>
      </p:sp>
      <p:pic>
        <p:nvPicPr>
          <p:cNvPr id="225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2081933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6" name="TextBox 225"/>
          <p:cNvSpPr txBox="1"/>
          <p:nvPr/>
        </p:nvSpPr>
        <p:spPr>
          <a:xfrm>
            <a:off x="7471011" y="12081933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L3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7242390" y="11895460"/>
            <a:ext cx="1866113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EXECUTE 28. Individual 8</a:t>
            </a:r>
            <a:endParaRPr lang="en-US" sz="1200" b="1" dirty="0">
              <a:solidFill>
                <a:srgbClr val="0070C0"/>
              </a:solidFill>
            </a:endParaRPr>
          </a:p>
        </p:txBody>
      </p:sp>
      <p:cxnSp>
        <p:nvCxnSpPr>
          <p:cNvPr id="228" name="Straight Arrow Connector 227"/>
          <p:cNvCxnSpPr>
            <a:stCxn id="221" idx="3"/>
            <a:endCxn id="225" idx="1"/>
          </p:cNvCxnSpPr>
          <p:nvPr/>
        </p:nvCxnSpPr>
        <p:spPr>
          <a:xfrm>
            <a:off x="6377260" y="12439311"/>
            <a:ext cx="1075060" cy="816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>
            <a:stCxn id="217" idx="3"/>
            <a:endCxn id="221" idx="1"/>
          </p:cNvCxnSpPr>
          <p:nvPr/>
        </p:nvCxnSpPr>
        <p:spPr>
          <a:xfrm>
            <a:off x="4731420" y="12391983"/>
            <a:ext cx="982364" cy="47328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>
            <a:stCxn id="213" idx="3"/>
            <a:endCxn id="217" idx="1"/>
          </p:cNvCxnSpPr>
          <p:nvPr/>
        </p:nvCxnSpPr>
        <p:spPr>
          <a:xfrm flipV="1">
            <a:off x="3507284" y="12391983"/>
            <a:ext cx="560660" cy="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Oval 230"/>
          <p:cNvSpPr/>
          <p:nvPr/>
        </p:nvSpPr>
        <p:spPr>
          <a:xfrm rot="20619891">
            <a:off x="7035391" y="11689050"/>
            <a:ext cx="1907547" cy="1190368"/>
          </a:xfrm>
          <a:prstGeom prst="ellipse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TextBox 231"/>
          <p:cNvSpPr txBox="1"/>
          <p:nvPr/>
        </p:nvSpPr>
        <p:spPr>
          <a:xfrm rot="604118">
            <a:off x="7788580" y="11455701"/>
            <a:ext cx="1296144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i</a:t>
            </a:r>
            <a:r>
              <a:rPr lang="en-US" sz="1100" b="1" dirty="0" smtClean="0">
                <a:solidFill>
                  <a:srgbClr val="002060"/>
                </a:solidFill>
              </a:rPr>
              <a:t>n parallel</a:t>
            </a:r>
          </a:p>
        </p:txBody>
      </p:sp>
      <p:pic>
        <p:nvPicPr>
          <p:cNvPr id="233" name="Picture 232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3400061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4" name="TextBox 233"/>
          <p:cNvSpPr txBox="1"/>
          <p:nvPr/>
        </p:nvSpPr>
        <p:spPr>
          <a:xfrm>
            <a:off x="2862499" y="13400061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L0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235" name="TextBox 234"/>
          <p:cNvSpPr txBox="1"/>
          <p:nvPr/>
        </p:nvSpPr>
        <p:spPr>
          <a:xfrm>
            <a:off x="2555776" y="14048133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RUN_GROUP 11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236" name="TextBox 235"/>
          <p:cNvSpPr txBox="1"/>
          <p:nvPr/>
        </p:nvSpPr>
        <p:spPr>
          <a:xfrm>
            <a:off x="2267744" y="13062668"/>
            <a:ext cx="760978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030A0"/>
                </a:solidFill>
              </a:rPr>
              <a:t>a</a:t>
            </a:r>
            <a:r>
              <a:rPr lang="en-US" sz="1100" dirty="0" smtClean="0">
                <a:solidFill>
                  <a:srgbClr val="7030A0"/>
                </a:solidFill>
              </a:rPr>
              <a:t>ll run groups run in </a:t>
            </a:r>
            <a:r>
              <a:rPr lang="en-US" sz="1100" b="1" dirty="0" smtClean="0">
                <a:solidFill>
                  <a:srgbClr val="7030A0"/>
                </a:solidFill>
              </a:rPr>
              <a:t>parallel</a:t>
            </a:r>
            <a:endParaRPr lang="en-US" sz="1100" b="1" dirty="0">
              <a:solidFill>
                <a:srgbClr val="7030A0"/>
              </a:solidFill>
            </a:endParaRPr>
          </a:p>
        </p:txBody>
      </p:sp>
      <p:pic>
        <p:nvPicPr>
          <p:cNvPr id="237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3400060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8" name="TextBox 237"/>
          <p:cNvSpPr txBox="1"/>
          <p:nvPr/>
        </p:nvSpPr>
        <p:spPr>
          <a:xfrm>
            <a:off x="4086635" y="13400060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L1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3873545" y="13087135"/>
            <a:ext cx="1296144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030A0"/>
                </a:solidFill>
              </a:rPr>
              <a:t>i</a:t>
            </a:r>
            <a:r>
              <a:rPr lang="en-US" sz="1100" dirty="0" smtClean="0">
                <a:solidFill>
                  <a:srgbClr val="7030A0"/>
                </a:solidFill>
              </a:rPr>
              <a:t>nstance bound by </a:t>
            </a:r>
            <a:r>
              <a:rPr lang="en-US" sz="1100" b="1" dirty="0" smtClean="0">
                <a:solidFill>
                  <a:srgbClr val="7030A0"/>
                </a:solidFill>
              </a:rPr>
              <a:t>RUN_GROUP 11</a:t>
            </a:r>
            <a:endParaRPr lang="en-US" sz="1100" b="1" dirty="0">
              <a:solidFill>
                <a:srgbClr val="7030A0"/>
              </a:solidFill>
            </a:endParaRPr>
          </a:p>
        </p:txBody>
      </p:sp>
      <p:sp>
        <p:nvSpPr>
          <p:cNvPr id="240" name="TextBox 239"/>
          <p:cNvSpPr txBox="1"/>
          <p:nvPr/>
        </p:nvSpPr>
        <p:spPr>
          <a:xfrm>
            <a:off x="3992369" y="14062033"/>
            <a:ext cx="1177320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p</a:t>
            </a:r>
            <a:r>
              <a:rPr lang="en-US" sz="1200" b="1" dirty="0" smtClean="0">
                <a:solidFill>
                  <a:srgbClr val="0070C0"/>
                </a:solidFill>
              </a:rPr>
              <a:t>arse RUN_ORDER 1 </a:t>
            </a:r>
            <a:endParaRPr lang="en-US" sz="1200" b="1" dirty="0">
              <a:solidFill>
                <a:srgbClr val="0070C0"/>
              </a:solidFill>
            </a:endParaRPr>
          </a:p>
        </p:txBody>
      </p:sp>
      <p:pic>
        <p:nvPicPr>
          <p:cNvPr id="241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784" y="13447388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2" name="TextBox 241"/>
          <p:cNvSpPr txBox="1"/>
          <p:nvPr/>
        </p:nvSpPr>
        <p:spPr>
          <a:xfrm>
            <a:off x="5732475" y="13447388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L2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243" name="TextBox 242"/>
          <p:cNvSpPr txBox="1"/>
          <p:nvPr/>
        </p:nvSpPr>
        <p:spPr>
          <a:xfrm>
            <a:off x="5503855" y="13250840"/>
            <a:ext cx="117732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RUN_ORDER 1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244" name="TextBox 243"/>
          <p:cNvSpPr txBox="1"/>
          <p:nvPr/>
        </p:nvSpPr>
        <p:spPr>
          <a:xfrm>
            <a:off x="5364088" y="13904117"/>
            <a:ext cx="1296144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7030A0"/>
                </a:solidFill>
              </a:rPr>
              <a:t>selection</a:t>
            </a:r>
          </a:p>
          <a:p>
            <a:r>
              <a:rPr lang="en-US" sz="1100" dirty="0" smtClean="0">
                <a:solidFill>
                  <a:srgbClr val="7030A0"/>
                </a:solidFill>
              </a:rPr>
              <a:t>29. Individual 9</a:t>
            </a:r>
          </a:p>
        </p:txBody>
      </p:sp>
      <p:pic>
        <p:nvPicPr>
          <p:cNvPr id="245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3455551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6" name="TextBox 245"/>
          <p:cNvSpPr txBox="1"/>
          <p:nvPr/>
        </p:nvSpPr>
        <p:spPr>
          <a:xfrm>
            <a:off x="7471011" y="13455551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L3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247" name="TextBox 246"/>
          <p:cNvSpPr txBox="1"/>
          <p:nvPr/>
        </p:nvSpPr>
        <p:spPr>
          <a:xfrm>
            <a:off x="7242390" y="13269078"/>
            <a:ext cx="1866113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EXECUTE 29. Individual 9</a:t>
            </a:r>
            <a:endParaRPr lang="en-US" sz="1200" b="1" dirty="0">
              <a:solidFill>
                <a:srgbClr val="0070C0"/>
              </a:solidFill>
            </a:endParaRPr>
          </a:p>
        </p:txBody>
      </p:sp>
      <p:cxnSp>
        <p:nvCxnSpPr>
          <p:cNvPr id="248" name="Straight Arrow Connector 247"/>
          <p:cNvCxnSpPr>
            <a:stCxn id="241" idx="3"/>
            <a:endCxn id="245" idx="1"/>
          </p:cNvCxnSpPr>
          <p:nvPr/>
        </p:nvCxnSpPr>
        <p:spPr>
          <a:xfrm>
            <a:off x="6377260" y="13812929"/>
            <a:ext cx="1075060" cy="816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>
            <a:stCxn id="237" idx="3"/>
            <a:endCxn id="241" idx="1"/>
          </p:cNvCxnSpPr>
          <p:nvPr/>
        </p:nvCxnSpPr>
        <p:spPr>
          <a:xfrm>
            <a:off x="4731420" y="13765601"/>
            <a:ext cx="982364" cy="47328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33" idx="3"/>
            <a:endCxn id="237" idx="1"/>
          </p:cNvCxnSpPr>
          <p:nvPr/>
        </p:nvCxnSpPr>
        <p:spPr>
          <a:xfrm flipV="1">
            <a:off x="3507284" y="13765601"/>
            <a:ext cx="560660" cy="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Oval 250"/>
          <p:cNvSpPr/>
          <p:nvPr/>
        </p:nvSpPr>
        <p:spPr>
          <a:xfrm rot="20619891">
            <a:off x="7035391" y="13062668"/>
            <a:ext cx="1907547" cy="1190368"/>
          </a:xfrm>
          <a:prstGeom prst="ellipse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TextBox 251"/>
          <p:cNvSpPr txBox="1"/>
          <p:nvPr/>
        </p:nvSpPr>
        <p:spPr>
          <a:xfrm rot="604118">
            <a:off x="7788580" y="12829319"/>
            <a:ext cx="1296144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i</a:t>
            </a:r>
            <a:r>
              <a:rPr lang="en-US" sz="1100" b="1" dirty="0" smtClean="0">
                <a:solidFill>
                  <a:srgbClr val="002060"/>
                </a:solidFill>
              </a:rPr>
              <a:t>n parallel</a:t>
            </a:r>
          </a:p>
        </p:txBody>
      </p:sp>
      <p:pic>
        <p:nvPicPr>
          <p:cNvPr id="253" name="Picture 252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4834755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4" name="TextBox 253"/>
          <p:cNvSpPr txBox="1"/>
          <p:nvPr/>
        </p:nvSpPr>
        <p:spPr>
          <a:xfrm>
            <a:off x="3006515" y="14834755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L0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255" name="TextBox 254"/>
          <p:cNvSpPr txBox="1"/>
          <p:nvPr/>
        </p:nvSpPr>
        <p:spPr>
          <a:xfrm>
            <a:off x="2699791" y="15482827"/>
            <a:ext cx="1292577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RUN_GROUP 12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256" name="TextBox 255"/>
          <p:cNvSpPr txBox="1"/>
          <p:nvPr/>
        </p:nvSpPr>
        <p:spPr>
          <a:xfrm>
            <a:off x="2411760" y="14497362"/>
            <a:ext cx="760978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030A0"/>
                </a:solidFill>
              </a:rPr>
              <a:t>a</a:t>
            </a:r>
            <a:r>
              <a:rPr lang="en-US" sz="1100" dirty="0" smtClean="0">
                <a:solidFill>
                  <a:srgbClr val="7030A0"/>
                </a:solidFill>
              </a:rPr>
              <a:t>ll run groups run in </a:t>
            </a:r>
            <a:r>
              <a:rPr lang="en-US" sz="1100" b="1" dirty="0" smtClean="0">
                <a:solidFill>
                  <a:srgbClr val="7030A0"/>
                </a:solidFill>
              </a:rPr>
              <a:t>parallel</a:t>
            </a:r>
            <a:endParaRPr lang="en-US" sz="1100" b="1" dirty="0">
              <a:solidFill>
                <a:srgbClr val="7030A0"/>
              </a:solidFill>
            </a:endParaRPr>
          </a:p>
        </p:txBody>
      </p:sp>
      <p:pic>
        <p:nvPicPr>
          <p:cNvPr id="257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4834754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8" name="TextBox 257"/>
          <p:cNvSpPr txBox="1"/>
          <p:nvPr/>
        </p:nvSpPr>
        <p:spPr>
          <a:xfrm>
            <a:off x="4230651" y="14834754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L1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259" name="TextBox 258"/>
          <p:cNvSpPr txBox="1"/>
          <p:nvPr/>
        </p:nvSpPr>
        <p:spPr>
          <a:xfrm>
            <a:off x="4017561" y="14521829"/>
            <a:ext cx="1296144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030A0"/>
                </a:solidFill>
              </a:rPr>
              <a:t>i</a:t>
            </a:r>
            <a:r>
              <a:rPr lang="en-US" sz="1100" dirty="0" smtClean="0">
                <a:solidFill>
                  <a:srgbClr val="7030A0"/>
                </a:solidFill>
              </a:rPr>
              <a:t>nstance bound by </a:t>
            </a:r>
            <a:r>
              <a:rPr lang="en-US" sz="1100" b="1" dirty="0" smtClean="0">
                <a:solidFill>
                  <a:srgbClr val="7030A0"/>
                </a:solidFill>
              </a:rPr>
              <a:t>RUN_GROUP 12</a:t>
            </a:r>
            <a:endParaRPr lang="en-US" sz="1100" b="1" dirty="0">
              <a:solidFill>
                <a:srgbClr val="7030A0"/>
              </a:solidFill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4136385" y="15496727"/>
            <a:ext cx="1177320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p</a:t>
            </a:r>
            <a:r>
              <a:rPr lang="en-US" sz="1200" b="1" dirty="0" smtClean="0">
                <a:solidFill>
                  <a:srgbClr val="0070C0"/>
                </a:solidFill>
              </a:rPr>
              <a:t>arse RUN_ORDER 1 </a:t>
            </a:r>
            <a:endParaRPr lang="en-US" sz="1200" b="1" dirty="0">
              <a:solidFill>
                <a:srgbClr val="0070C0"/>
              </a:solidFill>
            </a:endParaRPr>
          </a:p>
        </p:txBody>
      </p:sp>
      <p:pic>
        <p:nvPicPr>
          <p:cNvPr id="261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00" y="14882082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2" name="TextBox 261"/>
          <p:cNvSpPr txBox="1"/>
          <p:nvPr/>
        </p:nvSpPr>
        <p:spPr>
          <a:xfrm>
            <a:off x="5876491" y="14882082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L2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5647871" y="14685534"/>
            <a:ext cx="117732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RUN_ORDER 1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264" name="TextBox 263"/>
          <p:cNvSpPr txBox="1"/>
          <p:nvPr/>
        </p:nvSpPr>
        <p:spPr>
          <a:xfrm>
            <a:off x="5508104" y="15338811"/>
            <a:ext cx="1296144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7030A0"/>
                </a:solidFill>
              </a:rPr>
              <a:t>selection</a:t>
            </a:r>
          </a:p>
          <a:p>
            <a:r>
              <a:rPr lang="en-US" sz="1100" dirty="0" smtClean="0">
                <a:solidFill>
                  <a:srgbClr val="7030A0"/>
                </a:solidFill>
              </a:rPr>
              <a:t>30. Individual 10</a:t>
            </a:r>
          </a:p>
        </p:txBody>
      </p:sp>
      <p:pic>
        <p:nvPicPr>
          <p:cNvPr id="265" name="Picture 4" descr="C:\Users\Patrick\AppData\Local\Microsoft\Windows\INetCache\IE\1W09CL7G\3842006065_aa9e505c3f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4890245"/>
            <a:ext cx="663476" cy="73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" name="TextBox 265"/>
          <p:cNvSpPr txBox="1"/>
          <p:nvPr/>
        </p:nvSpPr>
        <p:spPr>
          <a:xfrm>
            <a:off x="7615027" y="14890245"/>
            <a:ext cx="36004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L3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267" name="TextBox 266"/>
          <p:cNvSpPr txBox="1"/>
          <p:nvPr/>
        </p:nvSpPr>
        <p:spPr>
          <a:xfrm>
            <a:off x="7386406" y="14703772"/>
            <a:ext cx="1866113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EXECUTE 30. Individual 10</a:t>
            </a:r>
            <a:endParaRPr lang="en-US" sz="1200" b="1" dirty="0">
              <a:solidFill>
                <a:srgbClr val="0070C0"/>
              </a:solidFill>
            </a:endParaRPr>
          </a:p>
        </p:txBody>
      </p:sp>
      <p:cxnSp>
        <p:nvCxnSpPr>
          <p:cNvPr id="268" name="Straight Arrow Connector 267"/>
          <p:cNvCxnSpPr>
            <a:stCxn id="261" idx="3"/>
            <a:endCxn id="265" idx="1"/>
          </p:cNvCxnSpPr>
          <p:nvPr/>
        </p:nvCxnSpPr>
        <p:spPr>
          <a:xfrm>
            <a:off x="6521276" y="15247623"/>
            <a:ext cx="1075060" cy="816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/>
          <p:cNvCxnSpPr>
            <a:stCxn id="257" idx="3"/>
            <a:endCxn id="261" idx="1"/>
          </p:cNvCxnSpPr>
          <p:nvPr/>
        </p:nvCxnSpPr>
        <p:spPr>
          <a:xfrm>
            <a:off x="4875436" y="15200295"/>
            <a:ext cx="982364" cy="47328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/>
          <p:cNvCxnSpPr>
            <a:stCxn id="253" idx="3"/>
            <a:endCxn id="257" idx="1"/>
          </p:cNvCxnSpPr>
          <p:nvPr/>
        </p:nvCxnSpPr>
        <p:spPr>
          <a:xfrm flipV="1">
            <a:off x="3651300" y="15200295"/>
            <a:ext cx="560660" cy="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Oval 270"/>
          <p:cNvSpPr/>
          <p:nvPr/>
        </p:nvSpPr>
        <p:spPr>
          <a:xfrm rot="20619891">
            <a:off x="7179407" y="14497362"/>
            <a:ext cx="1907547" cy="1190368"/>
          </a:xfrm>
          <a:prstGeom prst="ellipse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TextBox 271"/>
          <p:cNvSpPr txBox="1"/>
          <p:nvPr/>
        </p:nvSpPr>
        <p:spPr>
          <a:xfrm rot="604118">
            <a:off x="7932596" y="14264013"/>
            <a:ext cx="1296144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i</a:t>
            </a:r>
            <a:r>
              <a:rPr lang="en-US" sz="1100" b="1" dirty="0" smtClean="0">
                <a:solidFill>
                  <a:srgbClr val="002060"/>
                </a:solidFill>
              </a:rPr>
              <a:t>n parallel</a:t>
            </a:r>
          </a:p>
        </p:txBody>
      </p:sp>
      <p:sp>
        <p:nvSpPr>
          <p:cNvPr id="273" name="TextBox 272"/>
          <p:cNvSpPr txBox="1"/>
          <p:nvPr/>
        </p:nvSpPr>
        <p:spPr>
          <a:xfrm rot="604118">
            <a:off x="7825248" y="7140687"/>
            <a:ext cx="1296144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2060"/>
                </a:solidFill>
              </a:rPr>
              <a:t>i</a:t>
            </a:r>
            <a:r>
              <a:rPr lang="en-US" sz="1100" b="1" dirty="0" smtClean="0">
                <a:solidFill>
                  <a:srgbClr val="002060"/>
                </a:solidFill>
              </a:rPr>
              <a:t>n parallel</a:t>
            </a:r>
          </a:p>
        </p:txBody>
      </p:sp>
    </p:spTree>
    <p:extLst>
      <p:ext uri="{BB962C8B-B14F-4D97-AF65-F5344CB8AC3E}">
        <p14:creationId xmlns:p14="http://schemas.microsoft.com/office/powerpoint/2010/main" val="3283279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-4633913"/>
            <a:ext cx="9182100" cy="16125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548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22" y="1916832"/>
            <a:ext cx="82105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/>
          <p:cNvSpPr/>
          <p:nvPr/>
        </p:nvSpPr>
        <p:spPr>
          <a:xfrm>
            <a:off x="1799306" y="2450232"/>
            <a:ext cx="432048" cy="33069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5543722" y="2450232"/>
            <a:ext cx="432048" cy="258688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546061" y="2708920"/>
            <a:ext cx="432048" cy="258688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urved Connector 5"/>
          <p:cNvCxnSpPr>
            <a:stCxn id="2" idx="5"/>
            <a:endCxn id="4" idx="3"/>
          </p:cNvCxnSpPr>
          <p:nvPr/>
        </p:nvCxnSpPr>
        <p:spPr>
          <a:xfrm rot="5400000" flipH="1" flipV="1">
            <a:off x="3856806" y="982312"/>
            <a:ext cx="61463" cy="3438912"/>
          </a:xfrm>
          <a:prstGeom prst="curvedConnector3">
            <a:avLst>
              <a:gd name="adj1" fmla="val -450725"/>
            </a:avLst>
          </a:prstGeom>
          <a:ln w="22225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/>
          <p:cNvCxnSpPr>
            <a:stCxn id="2" idx="4"/>
            <a:endCxn id="5" idx="4"/>
          </p:cNvCxnSpPr>
          <p:nvPr/>
        </p:nvCxnSpPr>
        <p:spPr>
          <a:xfrm rot="16200000" flipH="1">
            <a:off x="3795367" y="1000890"/>
            <a:ext cx="186680" cy="3746755"/>
          </a:xfrm>
          <a:prstGeom prst="curvedConnector3">
            <a:avLst>
              <a:gd name="adj1" fmla="val 222456"/>
            </a:avLst>
          </a:prstGeom>
          <a:ln w="22225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55576" y="2197033"/>
            <a:ext cx="432048" cy="258688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urved Connector 11"/>
          <p:cNvCxnSpPr>
            <a:stCxn id="4" idx="0"/>
            <a:endCxn id="11" idx="0"/>
          </p:cNvCxnSpPr>
          <p:nvPr/>
        </p:nvCxnSpPr>
        <p:spPr>
          <a:xfrm rot="16200000" flipV="1">
            <a:off x="3239074" y="-70440"/>
            <a:ext cx="253199" cy="4788146"/>
          </a:xfrm>
          <a:prstGeom prst="curvedConnector3">
            <a:avLst>
              <a:gd name="adj1" fmla="val 455424"/>
            </a:avLst>
          </a:prstGeom>
          <a:ln w="22225">
            <a:solidFill>
              <a:srgbClr val="00B05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83768" y="764704"/>
            <a:ext cx="216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t</a:t>
            </a:r>
            <a:r>
              <a:rPr lang="en-US" sz="1400" dirty="0" smtClean="0">
                <a:solidFill>
                  <a:srgbClr val="00B050"/>
                </a:solidFill>
              </a:rPr>
              <a:t>his was assigned within the same loop iteration</a:t>
            </a:r>
            <a:endParaRPr lang="en-US" sz="1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935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36712"/>
            <a:ext cx="1981200" cy="485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787" y="1361628"/>
            <a:ext cx="1773389" cy="4386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764704"/>
            <a:ext cx="3004272" cy="5433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8051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02" y="848072"/>
            <a:ext cx="2006600" cy="485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279" y="1340769"/>
            <a:ext cx="2690993" cy="454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832" y="739850"/>
            <a:ext cx="3800625" cy="5281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7767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05" y="848072"/>
            <a:ext cx="1987550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692" y="1331085"/>
            <a:ext cx="3487298" cy="4618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833" y="739851"/>
            <a:ext cx="4681535" cy="5133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3672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56" y="1268760"/>
            <a:ext cx="2000250" cy="485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96" y="188640"/>
            <a:ext cx="5550197" cy="726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737" y="1556792"/>
            <a:ext cx="4333719" cy="4392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219" y="1028515"/>
            <a:ext cx="5574256" cy="5136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6335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764704"/>
            <a:ext cx="2990850" cy="481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own Arrow 1"/>
          <p:cNvSpPr/>
          <p:nvPr/>
        </p:nvSpPr>
        <p:spPr>
          <a:xfrm>
            <a:off x="3419872" y="1700808"/>
            <a:ext cx="648072" cy="1800200"/>
          </a:xfrm>
          <a:prstGeom prst="downArrow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995936" y="833259"/>
            <a:ext cx="1872208" cy="33855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s</a:t>
            </a:r>
            <a:r>
              <a:rPr lang="en-US" sz="1600" dirty="0" smtClean="0">
                <a:solidFill>
                  <a:srgbClr val="00B050"/>
                </a:solidFill>
              </a:rPr>
              <a:t>tart from the top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4" name="Left Arrow 3"/>
          <p:cNvSpPr/>
          <p:nvPr/>
        </p:nvSpPr>
        <p:spPr>
          <a:xfrm>
            <a:off x="3347864" y="880329"/>
            <a:ext cx="576064" cy="244415"/>
          </a:xfrm>
          <a:prstGeom prst="leftArrow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405" y="2132856"/>
            <a:ext cx="2401478" cy="447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3" y="548680"/>
            <a:ext cx="689854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Curved Connector 7"/>
          <p:cNvCxnSpPr>
            <a:stCxn id="3" idx="0"/>
            <a:endCxn id="1028" idx="0"/>
          </p:cNvCxnSpPr>
          <p:nvPr/>
        </p:nvCxnSpPr>
        <p:spPr>
          <a:xfrm rot="5400000" flipH="1" flipV="1">
            <a:off x="6366371" y="-885650"/>
            <a:ext cx="284579" cy="3153240"/>
          </a:xfrm>
          <a:prstGeom prst="curvedConnector3">
            <a:avLst>
              <a:gd name="adj1" fmla="val 180329"/>
            </a:avLst>
          </a:prstGeom>
          <a:ln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12160" y="317080"/>
            <a:ext cx="1296144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B050"/>
                </a:solidFill>
              </a:rPr>
              <a:t>ID: 10 In HASH cloud?</a:t>
            </a:r>
            <a:endParaRPr lang="en-US" sz="1200" dirty="0">
              <a:solidFill>
                <a:srgbClr val="00B050"/>
              </a:solidFill>
            </a:endParaRPr>
          </a:p>
        </p:txBody>
      </p:sp>
      <p:cxnSp>
        <p:nvCxnSpPr>
          <p:cNvPr id="14" name="Curved Connector 13"/>
          <p:cNvCxnSpPr>
            <a:stCxn id="1028" idx="2"/>
          </p:cNvCxnSpPr>
          <p:nvPr/>
        </p:nvCxnSpPr>
        <p:spPr>
          <a:xfrm rot="5400000">
            <a:off x="6875004" y="1318624"/>
            <a:ext cx="1404156" cy="1016397"/>
          </a:xfrm>
          <a:prstGeom prst="curvedConnector2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085280" y="1377642"/>
            <a:ext cx="1296144" cy="64633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NO</a:t>
            </a:r>
            <a:r>
              <a:rPr lang="en-US" sz="1200" dirty="0" smtClean="0">
                <a:solidFill>
                  <a:srgbClr val="00B050"/>
                </a:solidFill>
              </a:rPr>
              <a:t>, proceed to populate TEMP Hash</a:t>
            </a:r>
            <a:endParaRPr lang="en-US" sz="1200" dirty="0">
              <a:solidFill>
                <a:srgbClr val="00B05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37208" y="2769179"/>
            <a:ext cx="1296144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Expand dependencies</a:t>
            </a:r>
            <a:endParaRPr lang="en-US" sz="1200" dirty="0">
              <a:solidFill>
                <a:srgbClr val="00B050"/>
              </a:solidFill>
            </a:endParaRPr>
          </a:p>
        </p:txBody>
      </p:sp>
      <p:sp>
        <p:nvSpPr>
          <p:cNvPr id="13" name="Right Brace 12"/>
          <p:cNvSpPr/>
          <p:nvPr/>
        </p:nvSpPr>
        <p:spPr>
          <a:xfrm>
            <a:off x="7092280" y="2715040"/>
            <a:ext cx="288032" cy="569944"/>
          </a:xfrm>
          <a:prstGeom prst="rightBrac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242370" y="3787371"/>
            <a:ext cx="1296144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f</a:t>
            </a:r>
            <a:r>
              <a:rPr lang="en-US" sz="1200" b="1" dirty="0" smtClean="0">
                <a:solidFill>
                  <a:srgbClr val="FF0000"/>
                </a:solidFill>
              </a:rPr>
              <a:t>ollow through on dependencies</a:t>
            </a:r>
            <a:endParaRPr lang="en-US" sz="1200" dirty="0">
              <a:solidFill>
                <a:srgbClr val="00B050"/>
              </a:solidFill>
            </a:endParaRPr>
          </a:p>
        </p:txBody>
      </p:sp>
      <p:cxnSp>
        <p:nvCxnSpPr>
          <p:cNvPr id="16" name="Curved Connector 15"/>
          <p:cNvCxnSpPr/>
          <p:nvPr/>
        </p:nvCxnSpPr>
        <p:spPr>
          <a:xfrm rot="10800000" flipV="1">
            <a:off x="4716016" y="2600907"/>
            <a:ext cx="12700" cy="1006443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/>
          <p:nvPr/>
        </p:nvCxnSpPr>
        <p:spPr>
          <a:xfrm rot="10800000" flipV="1">
            <a:off x="4716016" y="2600908"/>
            <a:ext cx="1" cy="1584176"/>
          </a:xfrm>
          <a:prstGeom prst="curvedConnector3">
            <a:avLst>
              <a:gd name="adj1" fmla="val 22860100000"/>
            </a:avLst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/>
          <p:cNvCxnSpPr/>
          <p:nvPr/>
        </p:nvCxnSpPr>
        <p:spPr>
          <a:xfrm rot="10800000" flipH="1" flipV="1">
            <a:off x="4716016" y="2600907"/>
            <a:ext cx="1472" cy="2110827"/>
          </a:xfrm>
          <a:prstGeom prst="curvedConnector3">
            <a:avLst>
              <a:gd name="adj1" fmla="val -15529891"/>
            </a:avLst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/>
          <p:cNvCxnSpPr/>
          <p:nvPr/>
        </p:nvCxnSpPr>
        <p:spPr>
          <a:xfrm rot="10800000" flipV="1">
            <a:off x="4716016" y="2600908"/>
            <a:ext cx="12700" cy="2803426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134063" y="3907966"/>
            <a:ext cx="1296144" cy="64633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i</a:t>
            </a:r>
            <a:r>
              <a:rPr lang="en-US" sz="1200" b="1" dirty="0" smtClean="0">
                <a:solidFill>
                  <a:srgbClr val="FF0000"/>
                </a:solidFill>
              </a:rPr>
              <a:t>f child not in parent then expand</a:t>
            </a:r>
            <a:endParaRPr lang="en-US" sz="1200" dirty="0">
              <a:solidFill>
                <a:srgbClr val="00B05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164288" y="5805263"/>
            <a:ext cx="1440160" cy="64633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i</a:t>
            </a:r>
            <a:r>
              <a:rPr lang="en-US" sz="1200" b="1" dirty="0" smtClean="0">
                <a:solidFill>
                  <a:srgbClr val="FF0000"/>
                </a:solidFill>
              </a:rPr>
              <a:t>f child in parent then nothing to expand</a:t>
            </a:r>
            <a:endParaRPr lang="en-US" sz="1200" dirty="0">
              <a:solidFill>
                <a:srgbClr val="00B05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363149" y="44624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Bradley Hand ITC" panose="03070402050302030203" pitchFamily="66" charset="0"/>
              </a:rPr>
              <a:t>r</a:t>
            </a:r>
            <a:r>
              <a:rPr lang="en-US" b="1" dirty="0" smtClean="0">
                <a:solidFill>
                  <a:srgbClr val="FF0000"/>
                </a:solidFill>
                <a:latin typeface="Bradley Hand ITC" panose="03070402050302030203" pitchFamily="66" charset="0"/>
              </a:rPr>
              <a:t>ead this hash table</a:t>
            </a:r>
            <a:endParaRPr lang="en-US" b="1" dirty="0">
              <a:solidFill>
                <a:srgbClr val="FF0000"/>
              </a:solidFill>
              <a:latin typeface="Bradley Hand ITC" panose="03070402050302030203" pitchFamily="66" charset="0"/>
            </a:endParaRPr>
          </a:p>
        </p:txBody>
      </p:sp>
      <p:cxnSp>
        <p:nvCxnSpPr>
          <p:cNvPr id="43" name="Curved Connector 42"/>
          <p:cNvCxnSpPr>
            <a:stCxn id="36" idx="1"/>
            <a:endCxn id="1026" idx="0"/>
          </p:cNvCxnSpPr>
          <p:nvPr/>
        </p:nvCxnSpPr>
        <p:spPr>
          <a:xfrm rot="10800000" flipV="1">
            <a:off x="1746945" y="229290"/>
            <a:ext cx="616204" cy="535414"/>
          </a:xfrm>
          <a:prstGeom prst="curvedConnector2">
            <a:avLst/>
          </a:prstGeom>
          <a:ln w="63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908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88640"/>
            <a:ext cx="672276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60648"/>
            <a:ext cx="2401478" cy="447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 rot="19532461">
            <a:off x="2486680" y="1347036"/>
            <a:ext cx="227393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</a:rPr>
              <a:t>l</a:t>
            </a:r>
            <a:r>
              <a:rPr lang="en-US" sz="1200" b="1" dirty="0" smtClean="0">
                <a:solidFill>
                  <a:srgbClr val="00B050"/>
                </a:solidFill>
              </a:rPr>
              <a:t>oad unique report IDs to cloud</a:t>
            </a:r>
            <a:endParaRPr lang="en-US" sz="1200" dirty="0">
              <a:solidFill>
                <a:srgbClr val="00B050"/>
              </a:solidFill>
            </a:endParaRPr>
          </a:p>
        </p:txBody>
      </p:sp>
      <p:cxnSp>
        <p:nvCxnSpPr>
          <p:cNvPr id="3" name="Straight Arrow Connector 2"/>
          <p:cNvCxnSpPr>
            <a:stCxn id="4" idx="3"/>
            <a:endCxn id="2051" idx="1"/>
          </p:cNvCxnSpPr>
          <p:nvPr/>
        </p:nvCxnSpPr>
        <p:spPr>
          <a:xfrm flipV="1">
            <a:off x="2508982" y="980728"/>
            <a:ext cx="2207034" cy="1516695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636912"/>
            <a:ext cx="2883217" cy="1581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2607816" y="3212976"/>
            <a:ext cx="3332336" cy="0"/>
          </a:xfrm>
          <a:prstGeom prst="straightConnector1">
            <a:avLst/>
          </a:prstGeom>
          <a:ln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59832" y="2852936"/>
            <a:ext cx="227393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</a:rPr>
              <a:t>l</a:t>
            </a:r>
            <a:r>
              <a:rPr lang="en-US" sz="1200" b="1" dirty="0" smtClean="0">
                <a:solidFill>
                  <a:srgbClr val="7030A0"/>
                </a:solidFill>
              </a:rPr>
              <a:t>oad unique report IDs to cloud</a:t>
            </a:r>
            <a:endParaRPr lang="en-US" sz="1200" dirty="0">
              <a:solidFill>
                <a:srgbClr val="7030A0"/>
              </a:solidFill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548680"/>
            <a:ext cx="2304256" cy="737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7092280" y="1286323"/>
            <a:ext cx="0" cy="1350589"/>
          </a:xfrm>
          <a:prstGeom prst="straightConnector1">
            <a:avLst/>
          </a:prstGeom>
          <a:ln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164288" y="1833791"/>
            <a:ext cx="144016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c</a:t>
            </a:r>
            <a:r>
              <a:rPr lang="en-US" sz="1200" b="1" dirty="0" smtClean="0">
                <a:solidFill>
                  <a:srgbClr val="0070C0"/>
                </a:solidFill>
              </a:rPr>
              <a:t>reate instance</a:t>
            </a:r>
            <a:endParaRPr lang="en-US" sz="1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9282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688470"/>
            <a:ext cx="672276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764704"/>
            <a:ext cx="2990850" cy="481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95936" y="980728"/>
            <a:ext cx="879797" cy="33855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B050"/>
                </a:solidFill>
              </a:rPr>
              <a:t>next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4" name="Left Arrow 3"/>
          <p:cNvSpPr/>
          <p:nvPr/>
        </p:nvSpPr>
        <p:spPr>
          <a:xfrm>
            <a:off x="3347864" y="1027798"/>
            <a:ext cx="576064" cy="244415"/>
          </a:xfrm>
          <a:prstGeom prst="leftArrow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urved Connector 5"/>
          <p:cNvCxnSpPr>
            <a:stCxn id="3" idx="0"/>
            <a:endCxn id="8" idx="0"/>
          </p:cNvCxnSpPr>
          <p:nvPr/>
        </p:nvCxnSpPr>
        <p:spPr>
          <a:xfrm rot="5400000" flipH="1" flipV="1">
            <a:off x="5209933" y="-85628"/>
            <a:ext cx="292258" cy="1840455"/>
          </a:xfrm>
          <a:prstGeom prst="curvedConnector3">
            <a:avLst>
              <a:gd name="adj1" fmla="val 178219"/>
            </a:avLst>
          </a:prstGeom>
          <a:ln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283968" y="188640"/>
            <a:ext cx="1296144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B050"/>
                </a:solidFill>
              </a:rPr>
              <a:t>ID: 14 In HASH cloud?</a:t>
            </a:r>
            <a:endParaRPr lang="en-US" sz="1200" dirty="0">
              <a:solidFill>
                <a:srgbClr val="00B050"/>
              </a:solidFill>
            </a:endParaRPr>
          </a:p>
        </p:txBody>
      </p:sp>
      <p:cxnSp>
        <p:nvCxnSpPr>
          <p:cNvPr id="9" name="Curved Connector 8"/>
          <p:cNvCxnSpPr>
            <a:stCxn id="8" idx="3"/>
            <a:endCxn id="3074" idx="3"/>
          </p:cNvCxnSpPr>
          <p:nvPr/>
        </p:nvCxnSpPr>
        <p:spPr>
          <a:xfrm flipH="1">
            <a:off x="6300192" y="1480558"/>
            <a:ext cx="312236" cy="1551527"/>
          </a:xfrm>
          <a:prstGeom prst="curvedConnector3">
            <a:avLst>
              <a:gd name="adj1" fmla="val -73214"/>
            </a:avLst>
          </a:prstGeom>
          <a:ln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12428" y="700262"/>
            <a:ext cx="1296144" cy="64633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NO</a:t>
            </a:r>
            <a:r>
              <a:rPr lang="en-US" sz="1200" dirty="0" smtClean="0">
                <a:solidFill>
                  <a:srgbClr val="00B050"/>
                </a:solidFill>
              </a:rPr>
              <a:t>, proceed to populate TEMP Hash</a:t>
            </a:r>
            <a:endParaRPr lang="en-US" sz="1200" dirty="0">
              <a:solidFill>
                <a:srgbClr val="00B05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275" y="2273648"/>
            <a:ext cx="2848917" cy="1516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1150005"/>
            <a:ext cx="568412" cy="20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 rot="20129098">
            <a:off x="6659667" y="2753354"/>
            <a:ext cx="1287517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B050"/>
                </a:solidFill>
              </a:rPr>
              <a:t>update cloud</a:t>
            </a:r>
            <a:endParaRPr lang="en-US" sz="1200" dirty="0">
              <a:solidFill>
                <a:srgbClr val="00B050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6300192" y="2661016"/>
            <a:ext cx="1872208" cy="839992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517" y="4178009"/>
            <a:ext cx="2160240" cy="894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058" y="5201066"/>
            <a:ext cx="2042412" cy="1120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509" y="5656293"/>
            <a:ext cx="2555782" cy="994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8" name="Straight Arrow Connector 27"/>
          <p:cNvCxnSpPr/>
          <p:nvPr/>
        </p:nvCxnSpPr>
        <p:spPr>
          <a:xfrm>
            <a:off x="6300192" y="5041084"/>
            <a:ext cx="432048" cy="615209"/>
          </a:xfrm>
          <a:prstGeom prst="straightConnector1">
            <a:avLst/>
          </a:prstGeom>
          <a:ln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612428" y="5210188"/>
            <a:ext cx="144016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n</a:t>
            </a:r>
            <a:r>
              <a:rPr lang="en-US" sz="1200" b="1" dirty="0" smtClean="0">
                <a:solidFill>
                  <a:srgbClr val="0070C0"/>
                </a:solidFill>
              </a:rPr>
              <a:t>ew instance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4860032" y="4797152"/>
            <a:ext cx="863485" cy="551535"/>
          </a:xfrm>
          <a:prstGeom prst="straightConnector1">
            <a:avLst/>
          </a:prstGeom>
          <a:ln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099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8640"/>
            <a:ext cx="6172200" cy="650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9292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47" y="1766214"/>
            <a:ext cx="2883217" cy="1581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59319"/>
            <a:ext cx="2861825" cy="1114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32656"/>
            <a:ext cx="2160240" cy="894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lowchart: Alternate Process 4"/>
          <p:cNvSpPr/>
          <p:nvPr/>
        </p:nvSpPr>
        <p:spPr>
          <a:xfrm>
            <a:off x="558047" y="3140968"/>
            <a:ext cx="2883217" cy="206365"/>
          </a:xfrm>
          <a:prstGeom prst="flowChartAlternateProcess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Alternate Process 5"/>
          <p:cNvSpPr/>
          <p:nvPr/>
        </p:nvSpPr>
        <p:spPr>
          <a:xfrm>
            <a:off x="4572000" y="2790587"/>
            <a:ext cx="2883217" cy="206365"/>
          </a:xfrm>
          <a:prstGeom prst="flowChartAlternateProcess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727343" y="1151005"/>
            <a:ext cx="1844657" cy="1197875"/>
          </a:xfrm>
          <a:prstGeom prst="straightConnector1">
            <a:avLst/>
          </a:prstGeom>
          <a:ln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1691681" y="980728"/>
            <a:ext cx="504055" cy="1078591"/>
          </a:xfrm>
          <a:prstGeom prst="straightConnector1">
            <a:avLst/>
          </a:prstGeom>
          <a:ln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3707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5071678"/>
            <a:ext cx="2042412" cy="1120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149" y="5805264"/>
            <a:ext cx="2555782" cy="994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764704"/>
            <a:ext cx="2990850" cy="481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95936" y="1146230"/>
            <a:ext cx="936104" cy="33855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B050"/>
                </a:solidFill>
              </a:rPr>
              <a:t>next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4" name="Left Arrow 3"/>
          <p:cNvSpPr/>
          <p:nvPr/>
        </p:nvSpPr>
        <p:spPr>
          <a:xfrm>
            <a:off x="3347864" y="1193300"/>
            <a:ext cx="576064" cy="244415"/>
          </a:xfrm>
          <a:prstGeom prst="leftArrow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073" y="2287490"/>
            <a:ext cx="2975934" cy="1573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Curved Connector 6"/>
          <p:cNvCxnSpPr>
            <a:stCxn id="3" idx="0"/>
            <a:endCxn id="10" idx="0"/>
          </p:cNvCxnSpPr>
          <p:nvPr/>
        </p:nvCxnSpPr>
        <p:spPr>
          <a:xfrm rot="5400000" flipH="1" flipV="1">
            <a:off x="5586202" y="-490152"/>
            <a:ext cx="514168" cy="2758597"/>
          </a:xfrm>
          <a:prstGeom prst="curvedConnector3">
            <a:avLst>
              <a:gd name="adj1" fmla="val 144460"/>
            </a:avLst>
          </a:prstGeom>
          <a:ln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499992" y="188640"/>
            <a:ext cx="1296144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B050"/>
                </a:solidFill>
              </a:rPr>
              <a:t>ID: 5 In HASH cloud?</a:t>
            </a:r>
            <a:endParaRPr lang="en-US" sz="1200" dirty="0">
              <a:solidFill>
                <a:srgbClr val="00B050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379" y="632062"/>
            <a:ext cx="568412" cy="20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796136" y="565980"/>
            <a:ext cx="1296144" cy="64633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NO</a:t>
            </a:r>
            <a:r>
              <a:rPr lang="en-US" sz="1200" dirty="0" smtClean="0">
                <a:solidFill>
                  <a:srgbClr val="00B050"/>
                </a:solidFill>
              </a:rPr>
              <a:t>, proceed to populate TEMP Hash</a:t>
            </a:r>
            <a:endParaRPr lang="en-US" sz="1200" dirty="0">
              <a:solidFill>
                <a:srgbClr val="00B050"/>
              </a:solidFill>
            </a:endParaRPr>
          </a:p>
        </p:txBody>
      </p:sp>
      <p:cxnSp>
        <p:nvCxnSpPr>
          <p:cNvPr id="14" name="Curved Connector 13"/>
          <p:cNvCxnSpPr>
            <a:stCxn id="10" idx="2"/>
            <a:endCxn id="6" idx="3"/>
          </p:cNvCxnSpPr>
          <p:nvPr/>
        </p:nvCxnSpPr>
        <p:spPr>
          <a:xfrm rot="5400000">
            <a:off x="6642280" y="2493964"/>
            <a:ext cx="358032" cy="802578"/>
          </a:xfrm>
          <a:prstGeom prst="curvedConnector2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028" y="4109020"/>
            <a:ext cx="2088232" cy="1028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Straight Arrow Connector 19"/>
          <p:cNvCxnSpPr/>
          <p:nvPr/>
        </p:nvCxnSpPr>
        <p:spPr>
          <a:xfrm>
            <a:off x="6317240" y="5137076"/>
            <a:ext cx="504056" cy="615209"/>
          </a:xfrm>
          <a:prstGeom prst="straightConnector1">
            <a:avLst/>
          </a:prstGeom>
          <a:ln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612428" y="5307355"/>
            <a:ext cx="144016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n</a:t>
            </a:r>
            <a:r>
              <a:rPr lang="en-US" sz="1200" b="1" dirty="0" smtClean="0">
                <a:solidFill>
                  <a:srgbClr val="0070C0"/>
                </a:solidFill>
              </a:rPr>
              <a:t>ew instance</a:t>
            </a:r>
            <a:endParaRPr lang="en-US" sz="1200" dirty="0">
              <a:solidFill>
                <a:srgbClr val="0070C0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643" y="5733256"/>
            <a:ext cx="2664296" cy="859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" name="Straight Arrow Connector 25"/>
          <p:cNvCxnSpPr/>
          <p:nvPr/>
        </p:nvCxnSpPr>
        <p:spPr>
          <a:xfrm flipH="1">
            <a:off x="4369070" y="4725144"/>
            <a:ext cx="454958" cy="576064"/>
          </a:xfrm>
          <a:prstGeom prst="straightConnector1">
            <a:avLst/>
          </a:prstGeom>
          <a:ln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521470" y="4941168"/>
            <a:ext cx="302558" cy="864096"/>
          </a:xfrm>
          <a:prstGeom prst="straightConnector1">
            <a:avLst/>
          </a:prstGeom>
          <a:ln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3148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764704"/>
            <a:ext cx="2990850" cy="481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eft Arrow 3"/>
          <p:cNvSpPr/>
          <p:nvPr/>
        </p:nvSpPr>
        <p:spPr>
          <a:xfrm>
            <a:off x="3347864" y="1384385"/>
            <a:ext cx="576064" cy="244415"/>
          </a:xfrm>
          <a:prstGeom prst="leftArrow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79912" y="1268760"/>
            <a:ext cx="936104" cy="33855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B050"/>
                </a:solidFill>
              </a:rPr>
              <a:t>next</a:t>
            </a:r>
            <a:endParaRPr lang="en-US" sz="1600" dirty="0">
              <a:solidFill>
                <a:srgbClr val="00B050"/>
              </a:solidFill>
            </a:endParaRPr>
          </a:p>
        </p:txBody>
      </p:sp>
      <p:cxnSp>
        <p:nvCxnSpPr>
          <p:cNvPr id="6" name="Curved Connector 5"/>
          <p:cNvCxnSpPr>
            <a:stCxn id="5" idx="0"/>
            <a:endCxn id="8" idx="0"/>
          </p:cNvCxnSpPr>
          <p:nvPr/>
        </p:nvCxnSpPr>
        <p:spPr>
          <a:xfrm rot="5400000" flipH="1" flipV="1">
            <a:off x="5416925" y="-536899"/>
            <a:ext cx="636698" cy="2974621"/>
          </a:xfrm>
          <a:prstGeom prst="curvedConnector3">
            <a:avLst>
              <a:gd name="adj1" fmla="val 135904"/>
            </a:avLst>
          </a:prstGeom>
          <a:ln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67944" y="303039"/>
            <a:ext cx="1296144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B050"/>
                </a:solidFill>
              </a:rPr>
              <a:t>ID: 6 In HASH cloud?</a:t>
            </a:r>
            <a:endParaRPr lang="en-US" sz="1200" dirty="0">
              <a:solidFill>
                <a:srgbClr val="00B050"/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379" y="632062"/>
            <a:ext cx="568412" cy="20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796136" y="565980"/>
            <a:ext cx="1296144" cy="64633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YES</a:t>
            </a:r>
            <a:r>
              <a:rPr lang="en-US" sz="1200" dirty="0" smtClean="0">
                <a:solidFill>
                  <a:srgbClr val="00B050"/>
                </a:solidFill>
              </a:rPr>
              <a:t>, skip assigning this report id</a:t>
            </a:r>
            <a:endParaRPr lang="en-US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961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5071678"/>
            <a:ext cx="2042412" cy="1120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229" y="5517232"/>
            <a:ext cx="2555782" cy="994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764704"/>
            <a:ext cx="2990850" cy="481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Left Arrow 2"/>
          <p:cNvSpPr/>
          <p:nvPr/>
        </p:nvSpPr>
        <p:spPr>
          <a:xfrm>
            <a:off x="3347864" y="1528401"/>
            <a:ext cx="576064" cy="244415"/>
          </a:xfrm>
          <a:prstGeom prst="leftArrow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779912" y="1412776"/>
            <a:ext cx="936104" cy="33855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B050"/>
                </a:solidFill>
              </a:rPr>
              <a:t>next</a:t>
            </a:r>
            <a:endParaRPr lang="en-US" sz="1600" dirty="0">
              <a:solidFill>
                <a:srgbClr val="00B050"/>
              </a:solidFill>
            </a:endParaRPr>
          </a:p>
        </p:txBody>
      </p:sp>
      <p:cxnSp>
        <p:nvCxnSpPr>
          <p:cNvPr id="5" name="Curved Connector 4"/>
          <p:cNvCxnSpPr>
            <a:stCxn id="4" idx="0"/>
            <a:endCxn id="33" idx="0"/>
          </p:cNvCxnSpPr>
          <p:nvPr/>
        </p:nvCxnSpPr>
        <p:spPr>
          <a:xfrm rot="5400000" flipH="1" flipV="1">
            <a:off x="5500783" y="-344099"/>
            <a:ext cx="504056" cy="3009694"/>
          </a:xfrm>
          <a:prstGeom prst="curvedConnector3">
            <a:avLst>
              <a:gd name="adj1" fmla="val 145352"/>
            </a:avLst>
          </a:prstGeom>
          <a:ln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464490" y="312271"/>
            <a:ext cx="1296144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B050"/>
                </a:solidFill>
              </a:rPr>
              <a:t>ID: 8 In HASH cloud?</a:t>
            </a:r>
            <a:endParaRPr lang="en-US" sz="1200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64386" y="763414"/>
            <a:ext cx="1296144" cy="64633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NO</a:t>
            </a:r>
            <a:r>
              <a:rPr lang="en-US" sz="1200" dirty="0" smtClean="0">
                <a:solidFill>
                  <a:srgbClr val="00B050"/>
                </a:solidFill>
              </a:rPr>
              <a:t>, proceed to populate TEMP Hash</a:t>
            </a:r>
            <a:endParaRPr lang="en-US" sz="1200" dirty="0">
              <a:solidFill>
                <a:srgbClr val="00B050"/>
              </a:solidFill>
            </a:endParaRP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074" y="2287489"/>
            <a:ext cx="2928126" cy="138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Curved Connector 10"/>
          <p:cNvCxnSpPr>
            <a:stCxn id="33" idx="2"/>
          </p:cNvCxnSpPr>
          <p:nvPr/>
        </p:nvCxnSpPr>
        <p:spPr>
          <a:xfrm rot="5400000">
            <a:off x="6616814" y="2716151"/>
            <a:ext cx="336490" cy="945199"/>
          </a:xfrm>
          <a:prstGeom prst="curvedConnector2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933056"/>
            <a:ext cx="2197688" cy="1226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5877272"/>
            <a:ext cx="2664296" cy="859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802" y="5584354"/>
            <a:ext cx="3081978" cy="1003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Arrow Connector 20"/>
          <p:cNvCxnSpPr/>
          <p:nvPr/>
        </p:nvCxnSpPr>
        <p:spPr>
          <a:xfrm>
            <a:off x="5712461" y="5156648"/>
            <a:ext cx="515723" cy="475046"/>
          </a:xfrm>
          <a:prstGeom prst="straightConnector1">
            <a:avLst/>
          </a:prstGeom>
          <a:ln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218299" y="5217446"/>
            <a:ext cx="144016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n</a:t>
            </a:r>
            <a:r>
              <a:rPr lang="en-US" sz="1200" b="1" dirty="0" smtClean="0">
                <a:solidFill>
                  <a:srgbClr val="0070C0"/>
                </a:solidFill>
              </a:rPr>
              <a:t>ew instance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23" name="Straight Arrow Connector 22"/>
          <p:cNvCxnSpPr>
            <a:stCxn id="15" idx="1"/>
          </p:cNvCxnSpPr>
          <p:nvPr/>
        </p:nvCxnSpPr>
        <p:spPr>
          <a:xfrm flipH="1">
            <a:off x="4369070" y="4546131"/>
            <a:ext cx="562970" cy="755077"/>
          </a:xfrm>
          <a:prstGeom prst="straightConnector1">
            <a:avLst/>
          </a:prstGeom>
          <a:ln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4521470" y="4725144"/>
            <a:ext cx="410570" cy="792088"/>
          </a:xfrm>
          <a:prstGeom prst="straightConnector1">
            <a:avLst/>
          </a:prstGeom>
          <a:ln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650555" y="4923669"/>
            <a:ext cx="281485" cy="953603"/>
          </a:xfrm>
          <a:prstGeom prst="straightConnector1">
            <a:avLst/>
          </a:prstGeom>
          <a:ln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8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826" y="908720"/>
            <a:ext cx="569664" cy="2111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64302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20" y="3246358"/>
            <a:ext cx="2042412" cy="1120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05" y="3979944"/>
            <a:ext cx="2555782" cy="994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3491880" y="3356992"/>
            <a:ext cx="504056" cy="615209"/>
          </a:xfrm>
          <a:prstGeom prst="straightConnector1">
            <a:avLst/>
          </a:prstGeom>
          <a:ln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772845" y="3451154"/>
            <a:ext cx="1440160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n</a:t>
            </a:r>
            <a:r>
              <a:rPr lang="en-US" sz="1200" b="1" dirty="0" smtClean="0">
                <a:solidFill>
                  <a:srgbClr val="0070C0"/>
                </a:solidFill>
              </a:rPr>
              <a:t>ew instance</a:t>
            </a:r>
            <a:endParaRPr lang="en-US" sz="1200" dirty="0">
              <a:solidFill>
                <a:srgbClr val="0070C0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920" y="4366390"/>
            <a:ext cx="2664296" cy="859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H="1">
            <a:off x="1381026" y="2899824"/>
            <a:ext cx="454958" cy="576064"/>
          </a:xfrm>
          <a:prstGeom prst="straightConnector1">
            <a:avLst/>
          </a:prstGeom>
          <a:ln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1533426" y="3115848"/>
            <a:ext cx="302558" cy="864096"/>
          </a:xfrm>
          <a:prstGeom prst="straightConnector1">
            <a:avLst/>
          </a:prstGeom>
          <a:ln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746635"/>
            <a:ext cx="773309" cy="3835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3926965"/>
            <a:ext cx="3234834" cy="1040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985" y="2357686"/>
            <a:ext cx="1871919" cy="107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Straight Arrow Connector 15"/>
          <p:cNvCxnSpPr/>
          <p:nvPr/>
        </p:nvCxnSpPr>
        <p:spPr>
          <a:xfrm flipH="1">
            <a:off x="1685826" y="3268248"/>
            <a:ext cx="302558" cy="1098142"/>
          </a:xfrm>
          <a:prstGeom prst="straightConnector1">
            <a:avLst/>
          </a:prstGeom>
          <a:ln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7860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 rot="20721652">
            <a:off x="104336" y="792216"/>
            <a:ext cx="6336704" cy="237626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036075"/>
            <a:ext cx="2883217" cy="1581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764704"/>
            <a:ext cx="2555782" cy="994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420888"/>
            <a:ext cx="2664296" cy="859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828" y="4519340"/>
            <a:ext cx="3234834" cy="1040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39" y="3729502"/>
            <a:ext cx="2880320" cy="586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826634"/>
            <a:ext cx="2839963" cy="911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866329"/>
            <a:ext cx="2062877" cy="3653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644008" y="404664"/>
            <a:ext cx="2155385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OVERLAP</a:t>
            </a:r>
            <a:endParaRPr 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0775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548680"/>
            <a:ext cx="4104456" cy="44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61018" y="3573016"/>
            <a:ext cx="792088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COPY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2566342"/>
            <a:ext cx="1512168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SET PLACEHOLDER=1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8361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76672"/>
            <a:ext cx="6139026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91880" y="321982"/>
            <a:ext cx="1512168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PLACEHOLDER=1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69104" y="1484784"/>
            <a:ext cx="1755023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</a:rPr>
              <a:t>Checking next instance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2" name="Left Brace 1"/>
          <p:cNvSpPr/>
          <p:nvPr/>
        </p:nvSpPr>
        <p:spPr>
          <a:xfrm>
            <a:off x="5004048" y="2924944"/>
            <a:ext cx="216024" cy="936104"/>
          </a:xfrm>
          <a:prstGeom prst="leftBrace">
            <a:avLst/>
          </a:prstGeom>
          <a:ln w="158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 rot="10800000">
            <a:off x="3751058" y="2456892"/>
            <a:ext cx="216024" cy="936104"/>
          </a:xfrm>
          <a:prstGeom prst="leftBrace">
            <a:avLst/>
          </a:prstGeom>
          <a:ln w="158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2" idx="1"/>
          </p:cNvCxnSpPr>
          <p:nvPr/>
        </p:nvCxnSpPr>
        <p:spPr>
          <a:xfrm flipH="1" flipV="1">
            <a:off x="3995936" y="2924944"/>
            <a:ext cx="1008112" cy="468052"/>
          </a:xfrm>
          <a:prstGeom prst="straightConnector1">
            <a:avLst/>
          </a:prstGeom>
          <a:ln w="15875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141287" y="2276872"/>
            <a:ext cx="936104" cy="64633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Are any Report IDs matching?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3" name="Left Arrow 12"/>
          <p:cNvSpPr/>
          <p:nvPr/>
        </p:nvSpPr>
        <p:spPr>
          <a:xfrm>
            <a:off x="6516216" y="3665225"/>
            <a:ext cx="432048" cy="216024"/>
          </a:xfrm>
          <a:prstGeom prst="left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Arrow 15"/>
          <p:cNvSpPr/>
          <p:nvPr/>
        </p:nvSpPr>
        <p:spPr>
          <a:xfrm rot="10800000">
            <a:off x="611559" y="2962127"/>
            <a:ext cx="432048" cy="216024"/>
          </a:xfrm>
          <a:prstGeom prst="left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966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95641"/>
            <a:ext cx="5832648" cy="4057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91880" y="321982"/>
            <a:ext cx="1512168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PLACEHOLDER=1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5" name="Curved Connector 4"/>
          <p:cNvCxnSpPr/>
          <p:nvPr/>
        </p:nvCxnSpPr>
        <p:spPr>
          <a:xfrm rot="16200000" flipH="1">
            <a:off x="3516187" y="2144553"/>
            <a:ext cx="1152128" cy="3721022"/>
          </a:xfrm>
          <a:prstGeom prst="curvedConnector3">
            <a:avLst>
              <a:gd name="adj1" fmla="val 119842"/>
            </a:avLst>
          </a:prstGeom>
          <a:ln w="15875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92251" y="2599790"/>
            <a:ext cx="1006777" cy="64633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Set reassigned RUN_GROUP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2" name="Left Arrow 11"/>
          <p:cNvSpPr/>
          <p:nvPr/>
        </p:nvSpPr>
        <p:spPr>
          <a:xfrm>
            <a:off x="3660203" y="2632064"/>
            <a:ext cx="432048" cy="614057"/>
          </a:xfrm>
          <a:prstGeom prst="left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491880" y="4000628"/>
            <a:ext cx="1440160" cy="64633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B050"/>
                </a:solidFill>
              </a:rPr>
              <a:t>Add entries because we matched REPORT ID 4</a:t>
            </a:r>
            <a:endParaRPr lang="en-US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8426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60481"/>
            <a:ext cx="6349528" cy="4722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Curved Connector 7"/>
          <p:cNvCxnSpPr/>
          <p:nvPr/>
        </p:nvCxnSpPr>
        <p:spPr>
          <a:xfrm rot="16200000" flipH="1">
            <a:off x="2483768" y="1916832"/>
            <a:ext cx="1728192" cy="4464496"/>
          </a:xfrm>
          <a:prstGeom prst="curvedConnector3">
            <a:avLst>
              <a:gd name="adj1" fmla="val 113228"/>
            </a:avLst>
          </a:prstGeom>
          <a:ln w="15875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 rot="16200000" flipH="1">
            <a:off x="3473878" y="2870938"/>
            <a:ext cx="540060" cy="3528392"/>
          </a:xfrm>
          <a:prstGeom prst="curvedConnector2">
            <a:avLst/>
          </a:prstGeom>
          <a:ln w="15875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106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43" y="1204654"/>
            <a:ext cx="4195033" cy="442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233746"/>
            <a:ext cx="4635468" cy="4355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68191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70738"/>
            <a:ext cx="4608512" cy="4181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47864" y="970738"/>
            <a:ext cx="1512168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PLACEHOLDER=2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512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6" y="1556791"/>
            <a:ext cx="2805146" cy="45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60" y="1484784"/>
            <a:ext cx="6323170" cy="4824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7" y="764704"/>
            <a:ext cx="8946360" cy="54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7979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30" y="116632"/>
            <a:ext cx="67945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36952" y="980728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2. Termination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35398" y="980728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1</a:t>
            </a:r>
            <a:r>
              <a:rPr lang="en-US" sz="1200" dirty="0" smtClean="0">
                <a:solidFill>
                  <a:srgbClr val="0070C0"/>
                </a:solidFill>
              </a:rPr>
              <a:t>. Emulation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787834" y="1340768"/>
            <a:ext cx="1296144" cy="0"/>
          </a:xfrm>
          <a:prstGeom prst="line">
            <a:avLst/>
          </a:prstGeom>
          <a:ln w="22225">
            <a:gradFill flip="none" rotWithShape="1">
              <a:gsLst>
                <a:gs pos="0">
                  <a:srgbClr val="FF0000"/>
                </a:gs>
                <a:gs pos="59000">
                  <a:srgbClr val="00B0F0"/>
                </a:gs>
                <a:gs pos="100000">
                  <a:srgbClr val="0070C0"/>
                </a:gs>
              </a:gsLst>
              <a:lin ang="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61" y="1772816"/>
            <a:ext cx="619125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11187" y="2780928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2. Termination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09633" y="2780928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1</a:t>
            </a:r>
            <a:r>
              <a:rPr lang="en-US" sz="1200" dirty="0" smtClean="0">
                <a:solidFill>
                  <a:srgbClr val="0070C0"/>
                </a:solidFill>
              </a:rPr>
              <a:t>. Emulation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02354" y="3356992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B050"/>
                </a:solidFill>
              </a:rPr>
              <a:t>3. Claims</a:t>
            </a:r>
            <a:endParaRPr lang="en-US" sz="1200" dirty="0">
              <a:solidFill>
                <a:srgbClr val="00B050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462069" y="3140968"/>
            <a:ext cx="1296144" cy="0"/>
          </a:xfrm>
          <a:prstGeom prst="line">
            <a:avLst/>
          </a:prstGeom>
          <a:ln w="22225">
            <a:gradFill flip="none" rotWithShape="1">
              <a:gsLst>
                <a:gs pos="0">
                  <a:srgbClr val="FF0000"/>
                </a:gs>
                <a:gs pos="59000">
                  <a:srgbClr val="00B0F0"/>
                </a:gs>
                <a:gs pos="100000">
                  <a:srgbClr val="0070C0"/>
                </a:gs>
              </a:gsLst>
              <a:lin ang="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758213" y="3140968"/>
            <a:ext cx="1152128" cy="576064"/>
          </a:xfrm>
          <a:prstGeom prst="line">
            <a:avLst/>
          </a:prstGeom>
          <a:ln w="22225">
            <a:gradFill flip="none" rotWithShape="1">
              <a:gsLst>
                <a:gs pos="0">
                  <a:srgbClr val="00B050"/>
                </a:gs>
                <a:gs pos="59000">
                  <a:srgbClr val="00B0F0"/>
                </a:gs>
                <a:gs pos="100000">
                  <a:srgbClr val="0070C0"/>
                </a:gs>
              </a:gsLst>
              <a:lin ang="1080000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462069" y="3140968"/>
            <a:ext cx="2448272" cy="576064"/>
          </a:xfrm>
          <a:prstGeom prst="line">
            <a:avLst/>
          </a:prstGeom>
          <a:ln w="22225">
            <a:gradFill flip="none" rotWithShape="1">
              <a:gsLst>
                <a:gs pos="0">
                  <a:srgbClr val="FF0000"/>
                </a:gs>
                <a:gs pos="59000">
                  <a:srgbClr val="00B0F0"/>
                </a:gs>
                <a:gs pos="100000">
                  <a:srgbClr val="00B050"/>
                </a:gs>
              </a:gsLst>
              <a:lin ang="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593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30" y="202540"/>
            <a:ext cx="6146800" cy="136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68790" y="1700808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2. Termination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67236" y="1700808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1</a:t>
            </a:r>
            <a:r>
              <a:rPr lang="en-US" sz="1200" dirty="0" smtClean="0">
                <a:solidFill>
                  <a:srgbClr val="0070C0"/>
                </a:solidFill>
              </a:rPr>
              <a:t>. Emulation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59957" y="2276872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B050"/>
                </a:solidFill>
              </a:rPr>
              <a:t>3. Claims</a:t>
            </a:r>
            <a:endParaRPr lang="en-US" sz="1200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98556" y="2935977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4</a:t>
            </a:r>
            <a:r>
              <a:rPr lang="en-US" sz="1200" dirty="0" smtClean="0">
                <a:solidFill>
                  <a:srgbClr val="FF0000"/>
                </a:solidFill>
              </a:rPr>
              <a:t>. Rates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16016" y="1700808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5</a:t>
            </a:r>
            <a:r>
              <a:rPr lang="en-US" sz="1200" dirty="0" smtClean="0">
                <a:solidFill>
                  <a:schemeClr val="accent6">
                    <a:lumMod val="50000"/>
                  </a:schemeClr>
                </a:solidFill>
              </a:rPr>
              <a:t>. Pricing</a:t>
            </a:r>
            <a:endParaRPr lang="en-US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16016" y="2924944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6">
                    <a:lumMod val="50000"/>
                  </a:schemeClr>
                </a:solidFill>
              </a:rPr>
              <a:t>6. Products</a:t>
            </a:r>
            <a:endParaRPr lang="en-US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619672" y="2060848"/>
            <a:ext cx="1296144" cy="0"/>
          </a:xfrm>
          <a:prstGeom prst="line">
            <a:avLst/>
          </a:prstGeom>
          <a:ln w="22225">
            <a:gradFill flip="none" rotWithShape="1">
              <a:gsLst>
                <a:gs pos="0">
                  <a:srgbClr val="FF0000"/>
                </a:gs>
                <a:gs pos="59000">
                  <a:srgbClr val="00B0F0"/>
                </a:gs>
                <a:gs pos="100000">
                  <a:srgbClr val="0070C0"/>
                </a:gs>
              </a:gsLst>
              <a:lin ang="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915816" y="2060848"/>
            <a:ext cx="1152128" cy="576064"/>
          </a:xfrm>
          <a:prstGeom prst="line">
            <a:avLst/>
          </a:prstGeom>
          <a:ln w="22225">
            <a:gradFill flip="none" rotWithShape="1">
              <a:gsLst>
                <a:gs pos="0">
                  <a:srgbClr val="00B050"/>
                </a:gs>
                <a:gs pos="59000">
                  <a:srgbClr val="00B0F0"/>
                </a:gs>
                <a:gs pos="100000">
                  <a:srgbClr val="0070C0"/>
                </a:gs>
              </a:gsLst>
              <a:lin ang="1080000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619672" y="2060848"/>
            <a:ext cx="2448272" cy="576064"/>
          </a:xfrm>
          <a:prstGeom prst="line">
            <a:avLst/>
          </a:prstGeom>
          <a:ln w="22225">
            <a:gradFill flip="none" rotWithShape="1">
              <a:gsLst>
                <a:gs pos="0">
                  <a:srgbClr val="FF0000"/>
                </a:gs>
                <a:gs pos="59000">
                  <a:srgbClr val="00B0F0"/>
                </a:gs>
                <a:gs pos="100000">
                  <a:srgbClr val="00B050"/>
                </a:gs>
              </a:gsLst>
              <a:lin ang="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2915816" y="2060848"/>
            <a:ext cx="2232248" cy="0"/>
          </a:xfrm>
          <a:prstGeom prst="line">
            <a:avLst/>
          </a:prstGeom>
          <a:ln w="22225"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59000">
                  <a:srgbClr val="00B0F0"/>
                </a:gs>
                <a:gs pos="100000">
                  <a:srgbClr val="0070C0"/>
                </a:gs>
              </a:gsLst>
              <a:lin ang="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067944" y="2060848"/>
            <a:ext cx="1080120" cy="576064"/>
          </a:xfrm>
          <a:prstGeom prst="line">
            <a:avLst/>
          </a:prstGeom>
          <a:ln w="22225"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59000">
                  <a:srgbClr val="00B050"/>
                </a:gs>
                <a:gs pos="100000">
                  <a:srgbClr val="00B050"/>
                </a:gs>
              </a:gsLst>
              <a:lin ang="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634515" y="3429000"/>
            <a:ext cx="352839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915816" y="2060848"/>
            <a:ext cx="2232248" cy="1368152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619672" y="2060848"/>
            <a:ext cx="3543235" cy="1368152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067944" y="2636912"/>
            <a:ext cx="1094963" cy="79208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281542" y="4216192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2. Termination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79988" y="4216192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1</a:t>
            </a:r>
            <a:r>
              <a:rPr lang="en-US" sz="1200" dirty="0" smtClean="0">
                <a:solidFill>
                  <a:srgbClr val="0070C0"/>
                </a:solidFill>
              </a:rPr>
              <a:t>. Emulation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72709" y="4792256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B050"/>
                </a:solidFill>
              </a:rPr>
              <a:t>3. Claims</a:t>
            </a:r>
            <a:endParaRPr lang="en-US" sz="1200" dirty="0">
              <a:solidFill>
                <a:srgbClr val="00B05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11308" y="5451361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4</a:t>
            </a:r>
            <a:r>
              <a:rPr lang="en-US" sz="1200" dirty="0" smtClean="0">
                <a:solidFill>
                  <a:srgbClr val="FF0000"/>
                </a:solidFill>
              </a:rPr>
              <a:t>. Rates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928768" y="4216192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5</a:t>
            </a:r>
            <a:r>
              <a:rPr lang="en-US" sz="1200" dirty="0" smtClean="0">
                <a:solidFill>
                  <a:schemeClr val="accent6">
                    <a:lumMod val="50000"/>
                  </a:schemeClr>
                </a:solidFill>
              </a:rPr>
              <a:t>. Pricing</a:t>
            </a:r>
            <a:endParaRPr lang="en-US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928768" y="5440328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6">
                    <a:lumMod val="50000"/>
                  </a:schemeClr>
                </a:solidFill>
              </a:rPr>
              <a:t>6. Products</a:t>
            </a:r>
            <a:endParaRPr lang="en-US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2832424" y="4576232"/>
            <a:ext cx="1296144" cy="0"/>
          </a:xfrm>
          <a:prstGeom prst="line">
            <a:avLst/>
          </a:prstGeom>
          <a:ln w="22225">
            <a:gradFill flip="none" rotWithShape="1">
              <a:gsLst>
                <a:gs pos="0">
                  <a:srgbClr val="FF0000"/>
                </a:gs>
                <a:gs pos="59000">
                  <a:srgbClr val="00B0F0"/>
                </a:gs>
                <a:gs pos="100000">
                  <a:srgbClr val="0070C0"/>
                </a:gs>
              </a:gsLst>
              <a:lin ang="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128568" y="4576232"/>
            <a:ext cx="1152128" cy="576064"/>
          </a:xfrm>
          <a:prstGeom prst="line">
            <a:avLst/>
          </a:prstGeom>
          <a:ln w="22225">
            <a:gradFill flip="none" rotWithShape="1">
              <a:gsLst>
                <a:gs pos="0">
                  <a:srgbClr val="00B050"/>
                </a:gs>
                <a:gs pos="59000">
                  <a:srgbClr val="00B0F0"/>
                </a:gs>
                <a:gs pos="100000">
                  <a:srgbClr val="0070C0"/>
                </a:gs>
              </a:gsLst>
              <a:lin ang="1080000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832424" y="4576232"/>
            <a:ext cx="2448272" cy="576064"/>
          </a:xfrm>
          <a:prstGeom prst="line">
            <a:avLst/>
          </a:prstGeom>
          <a:ln w="22225">
            <a:gradFill flip="none" rotWithShape="1">
              <a:gsLst>
                <a:gs pos="0">
                  <a:srgbClr val="FF0000"/>
                </a:gs>
                <a:gs pos="59000">
                  <a:srgbClr val="00B0F0"/>
                </a:gs>
                <a:gs pos="100000">
                  <a:srgbClr val="00B050"/>
                </a:gs>
              </a:gsLst>
              <a:lin ang="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4128568" y="4576232"/>
            <a:ext cx="2232248" cy="0"/>
          </a:xfrm>
          <a:prstGeom prst="line">
            <a:avLst/>
          </a:prstGeom>
          <a:ln w="22225"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59000">
                  <a:srgbClr val="00B0F0"/>
                </a:gs>
                <a:gs pos="100000">
                  <a:srgbClr val="0070C0"/>
                </a:gs>
              </a:gsLst>
              <a:lin ang="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5280696" y="4576232"/>
            <a:ext cx="1080120" cy="576064"/>
          </a:xfrm>
          <a:prstGeom prst="line">
            <a:avLst/>
          </a:prstGeom>
          <a:ln w="22225"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59000">
                  <a:srgbClr val="00B050"/>
                </a:gs>
                <a:gs pos="100000">
                  <a:srgbClr val="00B050"/>
                </a:gs>
              </a:gsLst>
              <a:lin ang="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847267" y="5944384"/>
            <a:ext cx="352839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128568" y="4576232"/>
            <a:ext cx="2232248" cy="1368152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832424" y="4576232"/>
            <a:ext cx="3543235" cy="1368152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280696" y="5152296"/>
            <a:ext cx="1094963" cy="79208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3391289" y="4158372"/>
            <a:ext cx="7422" cy="222295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259633" y="3789040"/>
            <a:ext cx="1107604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RUN_LAYER</a:t>
            </a:r>
            <a:endParaRPr lang="en-US" sz="1400" b="1" dirty="0"/>
          </a:p>
        </p:txBody>
      </p:sp>
      <p:cxnSp>
        <p:nvCxnSpPr>
          <p:cNvPr id="41" name="Straight Connector 40"/>
          <p:cNvCxnSpPr/>
          <p:nvPr/>
        </p:nvCxnSpPr>
        <p:spPr>
          <a:xfrm flipH="1">
            <a:off x="4636586" y="4158372"/>
            <a:ext cx="7422" cy="222295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5840860" y="4158372"/>
            <a:ext cx="7422" cy="222295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405578" y="3787551"/>
            <a:ext cx="1107604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</a:rPr>
              <a:t>1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497558" y="3789040"/>
            <a:ext cx="1107604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690703" y="3789040"/>
            <a:ext cx="1107604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828177" y="3789040"/>
            <a:ext cx="1107604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72634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910747"/>
            <a:ext cx="2000250" cy="1047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oup 14"/>
          <p:cNvGrpSpPr/>
          <p:nvPr/>
        </p:nvGrpSpPr>
        <p:grpSpPr>
          <a:xfrm>
            <a:off x="3347864" y="488626"/>
            <a:ext cx="4811067" cy="1128219"/>
            <a:chOff x="683568" y="750124"/>
            <a:chExt cx="4811067" cy="1128219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1124744"/>
              <a:ext cx="4811067" cy="414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33"/>
            <p:cNvSpPr txBox="1"/>
            <p:nvPr/>
          </p:nvSpPr>
          <p:spPr>
            <a:xfrm>
              <a:off x="1113897" y="1616733"/>
              <a:ext cx="2018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AU" sz="1100" kern="1200" dirty="0" smtClean="0">
                  <a:solidFill>
                    <a:srgbClr val="17375E"/>
                  </a:solidFill>
                  <a:effectLst/>
                  <a:latin typeface="Calibri"/>
                  <a:ea typeface="Times New Roman"/>
                  <a:cs typeface="Times New Roman"/>
                </a:rPr>
                <a:t>Select Distinct Run Order Asc</a:t>
              </a:r>
              <a:endParaRPr lang="en-AU" sz="1200" dirty="0">
                <a:effectLst/>
                <a:latin typeface="Times New Roman"/>
                <a:ea typeface="Times New Roman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V="1">
              <a:off x="2123244" y="1448138"/>
              <a:ext cx="0" cy="182287"/>
            </a:xfrm>
            <a:prstGeom prst="straightConnector1">
              <a:avLst/>
            </a:prstGeom>
            <a:ln w="15875">
              <a:solidFill>
                <a:schemeClr val="accent6">
                  <a:lumMod val="75000"/>
                </a:schemeClr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33"/>
            <p:cNvSpPr txBox="1"/>
            <p:nvPr/>
          </p:nvSpPr>
          <p:spPr>
            <a:xfrm>
              <a:off x="1886975" y="750124"/>
              <a:ext cx="21282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AU" sz="1100" kern="1200" dirty="0" smtClean="0">
                  <a:solidFill>
                    <a:srgbClr val="17375E"/>
                  </a:solidFill>
                  <a:effectLst/>
                  <a:latin typeface="Calibri"/>
                  <a:ea typeface="Times New Roman"/>
                  <a:cs typeface="Times New Roman"/>
                </a:rPr>
                <a:t>No parallelism; parse </a:t>
              </a:r>
              <a:r>
                <a:rPr lang="en-AU" sz="1100" dirty="0" smtClean="0">
                  <a:solidFill>
                    <a:srgbClr val="17375E"/>
                  </a:solidFill>
                  <a:latin typeface="Calibri"/>
                  <a:ea typeface="Times New Roman"/>
                  <a:cs typeface="Times New Roman"/>
                </a:rPr>
                <a:t>R</a:t>
              </a:r>
              <a:r>
                <a:rPr lang="en-AU" sz="1100" kern="1200" dirty="0" smtClean="0">
                  <a:solidFill>
                    <a:srgbClr val="17375E"/>
                  </a:solidFill>
                  <a:effectLst/>
                  <a:latin typeface="Calibri"/>
                  <a:ea typeface="Times New Roman"/>
                  <a:cs typeface="Times New Roman"/>
                </a:rPr>
                <a:t>un  Order</a:t>
              </a:r>
              <a:endParaRPr lang="en-AU" sz="1200" dirty="0">
                <a:effectLst/>
                <a:latin typeface="Times New Roman"/>
                <a:ea typeface="Times New Roman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3275856" y="987027"/>
              <a:ext cx="0" cy="191651"/>
            </a:xfrm>
            <a:prstGeom prst="straightConnector1">
              <a:avLst/>
            </a:prstGeom>
            <a:ln w="15875">
              <a:solidFill>
                <a:schemeClr val="accent6">
                  <a:lumMod val="75000"/>
                </a:schemeClr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3355958" y="1736691"/>
            <a:ext cx="4811066" cy="1148771"/>
            <a:chOff x="683568" y="3501008"/>
            <a:chExt cx="4811066" cy="1148771"/>
          </a:xfrm>
        </p:grpSpPr>
        <p:pic>
          <p:nvPicPr>
            <p:cNvPr id="2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3933056"/>
              <a:ext cx="4811066" cy="455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Box 33"/>
            <p:cNvSpPr txBox="1"/>
            <p:nvPr/>
          </p:nvSpPr>
          <p:spPr>
            <a:xfrm>
              <a:off x="683568" y="4388169"/>
              <a:ext cx="316738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AU" sz="1100" kern="1200" dirty="0" smtClean="0">
                  <a:solidFill>
                    <a:srgbClr val="17375E"/>
                  </a:solidFill>
                  <a:effectLst/>
                  <a:latin typeface="Calibri"/>
                  <a:ea typeface="Times New Roman"/>
                  <a:cs typeface="Times New Roman"/>
                </a:rPr>
                <a:t>Select entry </a:t>
              </a:r>
              <a:r>
                <a:rPr lang="en-AU" sz="1100" dirty="0" smtClean="0">
                  <a:solidFill>
                    <a:srgbClr val="17375E"/>
                  </a:solidFill>
                  <a:latin typeface="Calibri"/>
                  <a:ea typeface="Times New Roman"/>
                  <a:cs typeface="Times New Roman"/>
                </a:rPr>
                <a:t>Where Run Order = Parsed Run Order</a:t>
              </a:r>
              <a:endParaRPr lang="en-AU" sz="1200" dirty="0">
                <a:effectLst/>
                <a:latin typeface="Times New Roman"/>
                <a:ea typeface="Times New Roman"/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V="1">
              <a:off x="2123243" y="4219574"/>
              <a:ext cx="0" cy="182287"/>
            </a:xfrm>
            <a:prstGeom prst="straightConnector1">
              <a:avLst/>
            </a:prstGeom>
            <a:ln w="15875">
              <a:solidFill>
                <a:schemeClr val="accent6">
                  <a:lumMod val="75000"/>
                </a:schemeClr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33"/>
            <p:cNvSpPr txBox="1"/>
            <p:nvPr/>
          </p:nvSpPr>
          <p:spPr>
            <a:xfrm>
              <a:off x="2843808" y="3501008"/>
              <a:ext cx="10071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AU" sz="1100" kern="1200" dirty="0" smtClean="0">
                  <a:solidFill>
                    <a:srgbClr val="17375E"/>
                  </a:solidFill>
                  <a:effectLst/>
                  <a:latin typeface="Calibri"/>
                  <a:ea typeface="Times New Roman"/>
                  <a:cs typeface="Times New Roman"/>
                </a:rPr>
                <a:t>In parallel</a:t>
              </a:r>
              <a:endParaRPr lang="en-AU" sz="1200" dirty="0">
                <a:effectLst/>
                <a:latin typeface="Times New Roman"/>
                <a:ea typeface="Times New Roman"/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3275855" y="3737911"/>
              <a:ext cx="0" cy="191651"/>
            </a:xfrm>
            <a:prstGeom prst="straightConnector1">
              <a:avLst/>
            </a:prstGeom>
            <a:ln w="15875">
              <a:solidFill>
                <a:schemeClr val="accent6">
                  <a:lumMod val="75000"/>
                </a:schemeClr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/>
          <p:cNvCxnSpPr/>
          <p:nvPr/>
        </p:nvCxnSpPr>
        <p:spPr>
          <a:xfrm flipH="1">
            <a:off x="4324698" y="1186640"/>
            <a:ext cx="2718925" cy="968407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347864" y="510142"/>
            <a:ext cx="430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L1</a:t>
            </a:r>
            <a:endParaRPr lang="en-A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349652" y="1824369"/>
            <a:ext cx="430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L2</a:t>
            </a:r>
            <a:endParaRPr lang="en-AU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4360480" y="2492896"/>
            <a:ext cx="2718925" cy="968407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3362491" y="3199793"/>
            <a:ext cx="4665893" cy="1681789"/>
            <a:chOff x="4561237" y="725417"/>
            <a:chExt cx="4665893" cy="1681789"/>
          </a:xfrm>
        </p:grpSpPr>
        <p:grpSp>
          <p:nvGrpSpPr>
            <p:cNvPr id="32" name="Group 31"/>
            <p:cNvGrpSpPr/>
            <p:nvPr/>
          </p:nvGrpSpPr>
          <p:grpSpPr>
            <a:xfrm>
              <a:off x="4561237" y="725417"/>
              <a:ext cx="4665893" cy="1681789"/>
              <a:chOff x="4561237" y="725417"/>
              <a:chExt cx="4665893" cy="1681789"/>
            </a:xfrm>
          </p:grpSpPr>
          <p:pic>
            <p:nvPicPr>
              <p:cNvPr id="34" name="Picture 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39544" y="1011734"/>
                <a:ext cx="4104456" cy="1056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" name="TextBox 33"/>
              <p:cNvSpPr txBox="1"/>
              <p:nvPr/>
            </p:nvSpPr>
            <p:spPr>
              <a:xfrm>
                <a:off x="6228184" y="2145596"/>
                <a:ext cx="151216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AU" sz="1100" kern="1200" dirty="0" smtClean="0">
                    <a:solidFill>
                      <a:srgbClr val="17375E"/>
                    </a:solidFill>
                    <a:effectLst/>
                    <a:latin typeface="Calibri"/>
                    <a:ea typeface="Times New Roman"/>
                    <a:cs typeface="Times New Roman"/>
                  </a:rPr>
                  <a:t>SAS Batch command</a:t>
                </a:r>
                <a:endParaRPr lang="en-AU" sz="1200" dirty="0">
                  <a:effectLst/>
                  <a:latin typeface="Times New Roman"/>
                  <a:ea typeface="Times New Roman"/>
                </a:endParaRPr>
              </a:p>
            </p:txBody>
          </p:sp>
          <p:cxnSp>
            <p:nvCxnSpPr>
              <p:cNvPr id="36" name="Straight Arrow Connector 35"/>
              <p:cNvCxnSpPr/>
              <p:nvPr/>
            </p:nvCxnSpPr>
            <p:spPr>
              <a:xfrm flipV="1">
                <a:off x="6948264" y="2003453"/>
                <a:ext cx="0" cy="182287"/>
              </a:xfrm>
              <a:prstGeom prst="straightConnector1">
                <a:avLst/>
              </a:prstGeom>
              <a:ln w="15875">
                <a:solidFill>
                  <a:schemeClr val="accent6">
                    <a:lumMod val="75000"/>
                  </a:schemeClr>
                </a:soli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4561237" y="725417"/>
                <a:ext cx="11598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AU" sz="1100" kern="1200" dirty="0" smtClean="0">
                    <a:solidFill>
                      <a:srgbClr val="17375E"/>
                    </a:solidFill>
                    <a:effectLst/>
                    <a:latin typeface="Calibri"/>
                    <a:ea typeface="Times New Roman"/>
                    <a:cs typeface="Times New Roman"/>
                  </a:rPr>
                  <a:t>Set to Running</a:t>
                </a:r>
                <a:endParaRPr lang="en-AU" sz="1200" dirty="0">
                  <a:effectLst/>
                  <a:latin typeface="Times New Roman"/>
                  <a:ea typeface="Times New Roman"/>
                </a:endParaRPr>
              </a:p>
            </p:txBody>
          </p:sp>
          <p:cxnSp>
            <p:nvCxnSpPr>
              <p:cNvPr id="38" name="Straight Arrow Connector 37"/>
              <p:cNvCxnSpPr/>
              <p:nvPr/>
            </p:nvCxnSpPr>
            <p:spPr>
              <a:xfrm>
                <a:off x="5350732" y="962320"/>
                <a:ext cx="0" cy="191651"/>
              </a:xfrm>
              <a:prstGeom prst="straightConnector1">
                <a:avLst/>
              </a:prstGeom>
              <a:ln w="15875">
                <a:solidFill>
                  <a:schemeClr val="accent6">
                    <a:lumMod val="75000"/>
                  </a:schemeClr>
                </a:soli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3"/>
              <p:cNvSpPr txBox="1"/>
              <p:nvPr/>
            </p:nvSpPr>
            <p:spPr>
              <a:xfrm>
                <a:off x="8067259" y="747012"/>
                <a:ext cx="11598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AU" sz="1100" kern="1200" dirty="0" smtClean="0">
                    <a:solidFill>
                      <a:srgbClr val="17375E"/>
                    </a:solidFill>
                    <a:effectLst/>
                    <a:latin typeface="Calibri"/>
                    <a:ea typeface="Times New Roman"/>
                    <a:cs typeface="Times New Roman"/>
                  </a:rPr>
                  <a:t>Set to Complete</a:t>
                </a:r>
                <a:endParaRPr lang="en-AU" sz="1200" dirty="0">
                  <a:effectLst/>
                  <a:latin typeface="Times New Roman"/>
                  <a:ea typeface="Times New Roman"/>
                </a:endParaRPr>
              </a:p>
            </p:txBody>
          </p:sp>
        </p:grpSp>
        <p:cxnSp>
          <p:nvCxnSpPr>
            <p:cNvPr id="33" name="Straight Arrow Connector 32"/>
            <p:cNvCxnSpPr/>
            <p:nvPr/>
          </p:nvCxnSpPr>
          <p:spPr>
            <a:xfrm>
              <a:off x="8604448" y="980728"/>
              <a:ext cx="0" cy="191651"/>
            </a:xfrm>
            <a:prstGeom prst="straightConnector1">
              <a:avLst/>
            </a:prstGeom>
            <a:ln w="15875">
              <a:solidFill>
                <a:schemeClr val="accent6">
                  <a:lumMod val="75000"/>
                </a:schemeClr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/>
          <p:cNvSpPr txBox="1"/>
          <p:nvPr/>
        </p:nvSpPr>
        <p:spPr>
          <a:xfrm>
            <a:off x="3385434" y="2958497"/>
            <a:ext cx="430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L3</a:t>
            </a:r>
            <a:endParaRPr lang="en-AU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18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3347864" y="1988372"/>
            <a:ext cx="4811067" cy="1128219"/>
            <a:chOff x="683568" y="750124"/>
            <a:chExt cx="4811067" cy="1128219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1124744"/>
              <a:ext cx="4811067" cy="414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33"/>
            <p:cNvSpPr txBox="1"/>
            <p:nvPr/>
          </p:nvSpPr>
          <p:spPr>
            <a:xfrm>
              <a:off x="1113897" y="1616733"/>
              <a:ext cx="2018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AU" sz="1100" kern="1200" dirty="0" smtClean="0">
                  <a:solidFill>
                    <a:srgbClr val="17375E"/>
                  </a:solidFill>
                  <a:effectLst/>
                  <a:latin typeface="Calibri"/>
                  <a:ea typeface="Times New Roman"/>
                  <a:cs typeface="Times New Roman"/>
                </a:rPr>
                <a:t>Select Distinct Run Order Asc</a:t>
              </a:r>
              <a:endParaRPr lang="en-AU" sz="1200" dirty="0">
                <a:effectLst/>
                <a:latin typeface="Times New Roman"/>
                <a:ea typeface="Times New Roman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V="1">
              <a:off x="2123244" y="1448138"/>
              <a:ext cx="0" cy="182287"/>
            </a:xfrm>
            <a:prstGeom prst="straightConnector1">
              <a:avLst/>
            </a:prstGeom>
            <a:ln w="15875">
              <a:solidFill>
                <a:schemeClr val="accent6">
                  <a:lumMod val="75000"/>
                </a:schemeClr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33"/>
            <p:cNvSpPr txBox="1"/>
            <p:nvPr/>
          </p:nvSpPr>
          <p:spPr>
            <a:xfrm>
              <a:off x="1886975" y="750124"/>
              <a:ext cx="21282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AU" sz="1100" kern="1200" dirty="0" smtClean="0">
                  <a:solidFill>
                    <a:srgbClr val="17375E"/>
                  </a:solidFill>
                  <a:effectLst/>
                  <a:latin typeface="Calibri"/>
                  <a:ea typeface="Times New Roman"/>
                  <a:cs typeface="Times New Roman"/>
                </a:rPr>
                <a:t>No parallelism; parse </a:t>
              </a:r>
              <a:r>
                <a:rPr lang="en-AU" sz="1100" dirty="0" smtClean="0">
                  <a:solidFill>
                    <a:srgbClr val="17375E"/>
                  </a:solidFill>
                  <a:latin typeface="Calibri"/>
                  <a:ea typeface="Times New Roman"/>
                  <a:cs typeface="Times New Roman"/>
                </a:rPr>
                <a:t>R</a:t>
              </a:r>
              <a:r>
                <a:rPr lang="en-AU" sz="1100" kern="1200" dirty="0" smtClean="0">
                  <a:solidFill>
                    <a:srgbClr val="17375E"/>
                  </a:solidFill>
                  <a:effectLst/>
                  <a:latin typeface="Calibri"/>
                  <a:ea typeface="Times New Roman"/>
                  <a:cs typeface="Times New Roman"/>
                </a:rPr>
                <a:t>un  Order</a:t>
              </a:r>
              <a:endParaRPr lang="en-AU" sz="1200" dirty="0">
                <a:effectLst/>
                <a:latin typeface="Times New Roman"/>
                <a:ea typeface="Times New Roman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3275856" y="987027"/>
              <a:ext cx="0" cy="191651"/>
            </a:xfrm>
            <a:prstGeom prst="straightConnector1">
              <a:avLst/>
            </a:prstGeom>
            <a:ln w="15875">
              <a:solidFill>
                <a:schemeClr val="accent6">
                  <a:lumMod val="75000"/>
                </a:schemeClr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3355958" y="3236437"/>
            <a:ext cx="4811066" cy="1148771"/>
            <a:chOff x="683568" y="3501008"/>
            <a:chExt cx="4811066" cy="1148771"/>
          </a:xfrm>
        </p:grpSpPr>
        <p:pic>
          <p:nvPicPr>
            <p:cNvPr id="2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3933056"/>
              <a:ext cx="4811066" cy="455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Box 33"/>
            <p:cNvSpPr txBox="1"/>
            <p:nvPr/>
          </p:nvSpPr>
          <p:spPr>
            <a:xfrm>
              <a:off x="683568" y="4388169"/>
              <a:ext cx="316738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AU" sz="1100" kern="1200" dirty="0" smtClean="0">
                  <a:solidFill>
                    <a:srgbClr val="17375E"/>
                  </a:solidFill>
                  <a:effectLst/>
                  <a:latin typeface="Calibri"/>
                  <a:ea typeface="Times New Roman"/>
                  <a:cs typeface="Times New Roman"/>
                </a:rPr>
                <a:t>Select entry </a:t>
              </a:r>
              <a:r>
                <a:rPr lang="en-AU" sz="1100" dirty="0" smtClean="0">
                  <a:solidFill>
                    <a:srgbClr val="17375E"/>
                  </a:solidFill>
                  <a:latin typeface="Calibri"/>
                  <a:ea typeface="Times New Roman"/>
                  <a:cs typeface="Times New Roman"/>
                </a:rPr>
                <a:t>Where Run Order = Parsed Run Order</a:t>
              </a:r>
              <a:endParaRPr lang="en-AU" sz="1200" dirty="0">
                <a:effectLst/>
                <a:latin typeface="Times New Roman"/>
                <a:ea typeface="Times New Roman"/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V="1">
              <a:off x="2123243" y="4219574"/>
              <a:ext cx="0" cy="182287"/>
            </a:xfrm>
            <a:prstGeom prst="straightConnector1">
              <a:avLst/>
            </a:prstGeom>
            <a:ln w="15875">
              <a:solidFill>
                <a:schemeClr val="accent6">
                  <a:lumMod val="75000"/>
                </a:schemeClr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33"/>
            <p:cNvSpPr txBox="1"/>
            <p:nvPr/>
          </p:nvSpPr>
          <p:spPr>
            <a:xfrm>
              <a:off x="2843808" y="3501008"/>
              <a:ext cx="10071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AU" sz="1100" kern="1200" dirty="0" smtClean="0">
                  <a:solidFill>
                    <a:srgbClr val="17375E"/>
                  </a:solidFill>
                  <a:effectLst/>
                  <a:latin typeface="Calibri"/>
                  <a:ea typeface="Times New Roman"/>
                  <a:cs typeface="Times New Roman"/>
                </a:rPr>
                <a:t>In parallel</a:t>
              </a:r>
              <a:endParaRPr lang="en-AU" sz="1200" dirty="0">
                <a:effectLst/>
                <a:latin typeface="Times New Roman"/>
                <a:ea typeface="Times New Roman"/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3275855" y="3737911"/>
              <a:ext cx="0" cy="191651"/>
            </a:xfrm>
            <a:prstGeom prst="straightConnector1">
              <a:avLst/>
            </a:prstGeom>
            <a:ln w="15875">
              <a:solidFill>
                <a:schemeClr val="accent6">
                  <a:lumMod val="75000"/>
                </a:schemeClr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/>
          <p:cNvCxnSpPr/>
          <p:nvPr/>
        </p:nvCxnSpPr>
        <p:spPr>
          <a:xfrm flipH="1">
            <a:off x="4324698" y="2686386"/>
            <a:ext cx="2718925" cy="968407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347864" y="2009888"/>
            <a:ext cx="430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L1</a:t>
            </a:r>
            <a:endParaRPr lang="en-A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349652" y="3324115"/>
            <a:ext cx="430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L2</a:t>
            </a:r>
            <a:endParaRPr lang="en-AU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4360480" y="3992642"/>
            <a:ext cx="2718925" cy="968407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3362491" y="4699539"/>
            <a:ext cx="4665893" cy="1681789"/>
            <a:chOff x="4561237" y="725417"/>
            <a:chExt cx="4665893" cy="1681789"/>
          </a:xfrm>
        </p:grpSpPr>
        <p:grpSp>
          <p:nvGrpSpPr>
            <p:cNvPr id="32" name="Group 31"/>
            <p:cNvGrpSpPr/>
            <p:nvPr/>
          </p:nvGrpSpPr>
          <p:grpSpPr>
            <a:xfrm>
              <a:off x="4561237" y="725417"/>
              <a:ext cx="4665893" cy="1681789"/>
              <a:chOff x="4561237" y="725417"/>
              <a:chExt cx="4665893" cy="1681789"/>
            </a:xfrm>
          </p:grpSpPr>
          <p:pic>
            <p:nvPicPr>
              <p:cNvPr id="34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39544" y="1011734"/>
                <a:ext cx="4104456" cy="1056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" name="TextBox 33"/>
              <p:cNvSpPr txBox="1"/>
              <p:nvPr/>
            </p:nvSpPr>
            <p:spPr>
              <a:xfrm>
                <a:off x="6228184" y="2145596"/>
                <a:ext cx="151216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AU" sz="1100" kern="1200" dirty="0" smtClean="0">
                    <a:solidFill>
                      <a:srgbClr val="17375E"/>
                    </a:solidFill>
                    <a:effectLst/>
                    <a:latin typeface="Calibri"/>
                    <a:ea typeface="Times New Roman"/>
                    <a:cs typeface="Times New Roman"/>
                  </a:rPr>
                  <a:t>SAS Batch command</a:t>
                </a:r>
                <a:endParaRPr lang="en-AU" sz="1200" dirty="0">
                  <a:effectLst/>
                  <a:latin typeface="Times New Roman"/>
                  <a:ea typeface="Times New Roman"/>
                </a:endParaRPr>
              </a:p>
            </p:txBody>
          </p:sp>
          <p:cxnSp>
            <p:nvCxnSpPr>
              <p:cNvPr id="36" name="Straight Arrow Connector 35"/>
              <p:cNvCxnSpPr/>
              <p:nvPr/>
            </p:nvCxnSpPr>
            <p:spPr>
              <a:xfrm flipV="1">
                <a:off x="6948264" y="2003453"/>
                <a:ext cx="0" cy="182287"/>
              </a:xfrm>
              <a:prstGeom prst="straightConnector1">
                <a:avLst/>
              </a:prstGeom>
              <a:ln w="15875">
                <a:solidFill>
                  <a:schemeClr val="accent6">
                    <a:lumMod val="75000"/>
                  </a:schemeClr>
                </a:soli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4561237" y="725417"/>
                <a:ext cx="11598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AU" sz="1100" kern="1200" dirty="0" smtClean="0">
                    <a:solidFill>
                      <a:srgbClr val="17375E"/>
                    </a:solidFill>
                    <a:effectLst/>
                    <a:latin typeface="Calibri"/>
                    <a:ea typeface="Times New Roman"/>
                    <a:cs typeface="Times New Roman"/>
                  </a:rPr>
                  <a:t>Set to Running</a:t>
                </a:r>
                <a:endParaRPr lang="en-AU" sz="1200" dirty="0">
                  <a:effectLst/>
                  <a:latin typeface="Times New Roman"/>
                  <a:ea typeface="Times New Roman"/>
                </a:endParaRPr>
              </a:p>
            </p:txBody>
          </p:sp>
          <p:cxnSp>
            <p:nvCxnSpPr>
              <p:cNvPr id="38" name="Straight Arrow Connector 37"/>
              <p:cNvCxnSpPr/>
              <p:nvPr/>
            </p:nvCxnSpPr>
            <p:spPr>
              <a:xfrm>
                <a:off x="5350732" y="962320"/>
                <a:ext cx="0" cy="191651"/>
              </a:xfrm>
              <a:prstGeom prst="straightConnector1">
                <a:avLst/>
              </a:prstGeom>
              <a:ln w="15875">
                <a:solidFill>
                  <a:schemeClr val="accent6">
                    <a:lumMod val="75000"/>
                  </a:schemeClr>
                </a:soli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3"/>
              <p:cNvSpPr txBox="1"/>
              <p:nvPr/>
            </p:nvSpPr>
            <p:spPr>
              <a:xfrm>
                <a:off x="8067259" y="747012"/>
                <a:ext cx="11598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AU" sz="1100" kern="1200" dirty="0" smtClean="0">
                    <a:solidFill>
                      <a:srgbClr val="17375E"/>
                    </a:solidFill>
                    <a:effectLst/>
                    <a:latin typeface="Calibri"/>
                    <a:ea typeface="Times New Roman"/>
                    <a:cs typeface="Times New Roman"/>
                  </a:rPr>
                  <a:t>Set to Complete</a:t>
                </a:r>
                <a:endParaRPr lang="en-AU" sz="1200" dirty="0">
                  <a:effectLst/>
                  <a:latin typeface="Times New Roman"/>
                  <a:ea typeface="Times New Roman"/>
                </a:endParaRPr>
              </a:p>
            </p:txBody>
          </p:sp>
        </p:grpSp>
        <p:cxnSp>
          <p:nvCxnSpPr>
            <p:cNvPr id="33" name="Straight Arrow Connector 32"/>
            <p:cNvCxnSpPr/>
            <p:nvPr/>
          </p:nvCxnSpPr>
          <p:spPr>
            <a:xfrm>
              <a:off x="8604448" y="980728"/>
              <a:ext cx="0" cy="191651"/>
            </a:xfrm>
            <a:prstGeom prst="straightConnector1">
              <a:avLst/>
            </a:prstGeom>
            <a:ln w="15875">
              <a:solidFill>
                <a:schemeClr val="accent6">
                  <a:lumMod val="75000"/>
                </a:schemeClr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/>
          <p:cNvSpPr txBox="1"/>
          <p:nvPr/>
        </p:nvSpPr>
        <p:spPr>
          <a:xfrm>
            <a:off x="3385434" y="4458243"/>
            <a:ext cx="430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L3</a:t>
            </a:r>
            <a:endParaRPr lang="en-AU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1" name="Picture 40" descr="C:\Users\patri\AppData\Local\Microsoft\Windows\INetCache\Content.Word\pic15255.gif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8" r="7863"/>
          <a:stretch/>
        </p:blipFill>
        <p:spPr bwMode="auto">
          <a:xfrm>
            <a:off x="323528" y="2285264"/>
            <a:ext cx="2778760" cy="145605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2" name="Picture 41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-6163"/>
            <a:ext cx="6201410" cy="1994535"/>
          </a:xfrm>
          <a:prstGeom prst="rect">
            <a:avLst/>
          </a:prstGeom>
          <a:noFill/>
        </p:spPr>
      </p:pic>
      <p:sp>
        <p:nvSpPr>
          <p:cNvPr id="43" name="TextBox 42"/>
          <p:cNvSpPr txBox="1"/>
          <p:nvPr/>
        </p:nvSpPr>
        <p:spPr>
          <a:xfrm>
            <a:off x="2411760" y="764704"/>
            <a:ext cx="430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L0</a:t>
            </a:r>
            <a:endParaRPr lang="en-AU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7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76672"/>
            <a:ext cx="6165850" cy="117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19354" y="1892135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32. Self 1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39952" y="1892135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</a:rPr>
              <a:t>33. Self 2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392388" y="2252175"/>
            <a:ext cx="1296144" cy="457236"/>
          </a:xfrm>
          <a:prstGeom prst="line">
            <a:avLst/>
          </a:prstGeom>
          <a:ln w="22225">
            <a:gradFill flip="none" rotWithShape="1">
              <a:gsLst>
                <a:gs pos="0">
                  <a:srgbClr val="FF0000"/>
                </a:gs>
                <a:gs pos="59000">
                  <a:srgbClr val="00B0F0"/>
                </a:gs>
                <a:gs pos="100000">
                  <a:srgbClr val="0070C0"/>
                </a:gs>
              </a:gsLst>
              <a:lin ang="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134112" y="2709411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</a:rPr>
              <a:t>32. Self 1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15816" y="2709411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33. Self 2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392388" y="2252175"/>
            <a:ext cx="1296144" cy="457236"/>
          </a:xfrm>
          <a:prstGeom prst="line">
            <a:avLst/>
          </a:prstGeom>
          <a:ln w="22225">
            <a:gradFill flip="none" rotWithShape="1">
              <a:gsLst>
                <a:gs pos="0">
                  <a:srgbClr val="FF0000"/>
                </a:gs>
                <a:gs pos="59000">
                  <a:srgbClr val="00B0F0"/>
                </a:gs>
                <a:gs pos="100000">
                  <a:srgbClr val="0070C0"/>
                </a:gs>
              </a:gsLst>
              <a:lin ang="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15816" y="3204074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19. Report 19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36414" y="3204074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</a:rPr>
              <a:t>20. Report 20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3388850" y="3564114"/>
            <a:ext cx="1217425" cy="11033"/>
          </a:xfrm>
          <a:prstGeom prst="line">
            <a:avLst/>
          </a:prstGeom>
          <a:ln w="22225">
            <a:gradFill flip="none" rotWithShape="1">
              <a:gsLst>
                <a:gs pos="0">
                  <a:srgbClr val="FF0000"/>
                </a:gs>
                <a:gs pos="59000">
                  <a:srgbClr val="00B0F0"/>
                </a:gs>
                <a:gs pos="100000">
                  <a:srgbClr val="0070C0"/>
                </a:gs>
              </a:gsLst>
              <a:lin ang="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139952" y="3682980"/>
            <a:ext cx="1296144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</a:rPr>
              <a:t>19. Report 19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388850" y="3564113"/>
            <a:ext cx="1220963" cy="489940"/>
          </a:xfrm>
          <a:prstGeom prst="line">
            <a:avLst/>
          </a:prstGeom>
          <a:ln w="22225">
            <a:gradFill flip="none" rotWithShape="1">
              <a:gsLst>
                <a:gs pos="0">
                  <a:srgbClr val="FF0000"/>
                </a:gs>
                <a:gs pos="59000">
                  <a:srgbClr val="00B0F0"/>
                </a:gs>
                <a:gs pos="100000">
                  <a:srgbClr val="0070C0"/>
                </a:gs>
              </a:gsLst>
              <a:lin ang="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3814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1999</TotalTime>
  <Words>1753</Words>
  <Application>Microsoft Office PowerPoint</Application>
  <PresentationFormat>On-screen Show (4:3)</PresentationFormat>
  <Paragraphs>588</Paragraphs>
  <Slides>41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82</cp:revision>
  <dcterms:created xsi:type="dcterms:W3CDTF">2019-03-17T09:50:54Z</dcterms:created>
  <dcterms:modified xsi:type="dcterms:W3CDTF">2019-03-24T02:32:51Z</dcterms:modified>
</cp:coreProperties>
</file>